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4" r:id="rId3"/>
    <p:sldId id="278" r:id="rId4"/>
    <p:sldId id="298" r:id="rId5"/>
    <p:sldId id="299" r:id="rId6"/>
    <p:sldId id="301" r:id="rId7"/>
    <p:sldId id="302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24" r:id="rId18"/>
    <p:sldId id="325" r:id="rId19"/>
    <p:sldId id="319" r:id="rId20"/>
    <p:sldId id="320" r:id="rId21"/>
    <p:sldId id="321" r:id="rId22"/>
    <p:sldId id="322" r:id="rId23"/>
    <p:sldId id="303" r:id="rId24"/>
    <p:sldId id="304" r:id="rId25"/>
    <p:sldId id="305" r:id="rId26"/>
    <p:sldId id="306" r:id="rId27"/>
    <p:sldId id="307" r:id="rId28"/>
    <p:sldId id="308" r:id="rId29"/>
    <p:sldId id="279" r:id="rId30"/>
    <p:sldId id="280" r:id="rId31"/>
    <p:sldId id="287" r:id="rId32"/>
    <p:sldId id="291" r:id="rId33"/>
    <p:sldId id="292" r:id="rId34"/>
    <p:sldId id="294" r:id="rId35"/>
    <p:sldId id="290" r:id="rId36"/>
    <p:sldId id="326" r:id="rId37"/>
    <p:sldId id="27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41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29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microsoft.com/office/2007/relationships/hdphoto" Target="../media/hdphoto9.wdp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gif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5.wdp"/><Relationship Id="rId3" Type="http://schemas.openxmlformats.org/officeDocument/2006/relationships/image" Target="../media/image19.png"/><Relationship Id="rId7" Type="http://schemas.microsoft.com/office/2007/relationships/hdphoto" Target="../media/hdphoto3.wdp"/><Relationship Id="rId12" Type="http://schemas.openxmlformats.org/officeDocument/2006/relationships/image" Target="../media/image2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4.jpeg"/><Relationship Id="rId5" Type="http://schemas.openxmlformats.org/officeDocument/2006/relationships/image" Target="../media/image20.jpeg"/><Relationship Id="rId15" Type="http://schemas.openxmlformats.org/officeDocument/2006/relationships/image" Target="../media/image27.jpeg"/><Relationship Id="rId10" Type="http://schemas.openxmlformats.org/officeDocument/2006/relationships/image" Target="../media/image23.jpeg"/><Relationship Id="rId4" Type="http://schemas.microsoft.com/office/2007/relationships/hdphoto" Target="../media/hdphoto2.wdp"/><Relationship Id="rId9" Type="http://schemas.microsoft.com/office/2007/relationships/hdphoto" Target="../media/hdphoto4.wdp"/><Relationship Id="rId1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1890" y="522553"/>
            <a:ext cx="8757221" cy="1582502"/>
          </a:xfrm>
        </p:spPr>
        <p:txBody>
          <a:bodyPr>
            <a:noAutofit/>
          </a:bodyPr>
          <a:lstStyle/>
          <a:p>
            <a:pPr algn="ctr"/>
            <a:r>
              <a:rPr lang="km-KH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oul" panose="02000500000000000000" pitchFamily="2" charset="0"/>
                <a:cs typeface="Moul" panose="02000500000000000000" pitchFamily="2" charset="0"/>
              </a:rPr>
              <a:t>សាកលវិទ្យាល័យ​ ភូមិន្ទ</a:t>
            </a:r>
            <a:r>
              <a:rPr lang="km-KH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oul" panose="02000500000000000000" pitchFamily="2" charset="0"/>
                <a:cs typeface="Moul" panose="02000500000000000000" pitchFamily="2" charset="0"/>
              </a:rPr>
              <a:t>ភ្នំពេញ</a:t>
            </a:r>
            <a:br>
              <a:rPr lang="km-KH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oul" panose="02000500000000000000" pitchFamily="2" charset="0"/>
                <a:cs typeface="Moul" panose="02000500000000000000" pitchFamily="2" charset="0"/>
              </a:rPr>
            </a:br>
            <a:r>
              <a:rPr lang="km-KH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oul" panose="02000500000000000000" pitchFamily="2" charset="0"/>
                <a:cs typeface="Moul" panose="02000500000000000000" pitchFamily="2" charset="0"/>
              </a:rPr>
              <a:t>មហាវិទ្យាល័យវិទ្យាសាស្រ្ត</a:t>
            </a:r>
            <a:r>
              <a:rPr lang="km-KH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oul" panose="02000500000000000000" pitchFamily="2" charset="0"/>
                <a:cs typeface="Moul" panose="02000500000000000000" pitchFamily="2" charset="0"/>
              </a:rPr>
              <a:t/>
            </a:r>
            <a:br>
              <a:rPr lang="km-KH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oul" panose="02000500000000000000" pitchFamily="2" charset="0"/>
                <a:cs typeface="Moul" panose="02000500000000000000" pitchFamily="2" charset="0"/>
              </a:rPr>
            </a:br>
            <a:r>
              <a:rPr lang="km-KH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oul" panose="02000500000000000000" pitchFamily="2" charset="0"/>
                <a:cs typeface="Moul" panose="02000500000000000000" pitchFamily="2" charset="0"/>
              </a:rPr>
              <a:t>ដេប៉ាតតឺម៉ង់កុំព្យូទ័រ </a:t>
            </a:r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oul" panose="02000500000000000000" pitchFamily="2" charset="0"/>
                <a:cs typeface="Moul" panose="02000500000000000000" pitchFamily="2" charset="0"/>
              </a:rPr>
              <a:t/>
            </a:r>
            <a:b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oul" panose="02000500000000000000" pitchFamily="2" charset="0"/>
                <a:cs typeface="Moul" panose="02000500000000000000" pitchFamily="2" charset="0"/>
              </a:rPr>
            </a:br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oul" panose="02000500000000000000" pitchFamily="2" charset="0"/>
                <a:cs typeface="Moul" panose="02000500000000000000" pitchFamily="2" charset="0"/>
              </a:rPr>
              <a:t> </a:t>
            </a:r>
            <a:endParaRPr lang="en-US" sz="4400" b="1" dirty="0">
              <a:solidFill>
                <a:schemeClr val="tx2">
                  <a:lumMod val="90000"/>
                  <a:lumOff val="10000"/>
                </a:schemeClr>
              </a:solidFill>
              <a:latin typeface="Moul" panose="02000500000000000000" pitchFamily="2" charset="0"/>
              <a:cs typeface="Moul" panose="020005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0714" y="1405805"/>
            <a:ext cx="1124810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Second Semester : Ai </a:t>
            </a:r>
            <a:r>
              <a:rPr lang="en-US" sz="3600" b="1" dirty="0" err="1" smtClean="0">
                <a:ln w="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robot</a:t>
            </a:r>
            <a:r>
              <a:rPr lang="en-US" sz="3600" b="1" dirty="0" err="1">
                <a:ln w="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S</a:t>
            </a:r>
            <a:endParaRPr lang="en-US" sz="3600" b="1" dirty="0" smtClean="0">
              <a:ln w="0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46" y="-81199"/>
            <a:ext cx="1008070" cy="9897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62939" y="6396335"/>
            <a:ext cx="536841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Instructor: Ouk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Polyvann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091" y="2602335"/>
            <a:ext cx="7128817" cy="36915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14558" y="2079523"/>
            <a:ext cx="2512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2800" dirty="0" smtClean="0">
                <a:solidFill>
                  <a:srgbClr val="0070C0"/>
                </a:solidFill>
                <a:latin typeface="Khmer OS Muol" panose="02000500000000020004" pitchFamily="2" charset="0"/>
                <a:cs typeface="Khmer OS Muol" panose="02000500000000020004" pitchFamily="2" charset="0"/>
              </a:rPr>
              <a:t>ជំពូកទី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km-KH" sz="2800" dirty="0">
                <a:solidFill>
                  <a:srgbClr val="0070C0"/>
                </a:solidFill>
                <a:latin typeface="Khmer OS Muol" panose="02000500000000020004" pitchFamily="2" charset="0"/>
                <a:cs typeface="Khmer OS Muol" panose="02000500000000020004" pitchFamily="2" charset="0"/>
              </a:rPr>
              <a:t>១</a:t>
            </a:r>
            <a:endParaRPr lang="en-US" sz="2800" dirty="0">
              <a:solidFill>
                <a:srgbClr val="0070C0"/>
              </a:solidFill>
              <a:latin typeface="Khmer OS Muol" panose="02000500000000020004" pitchFamily="2" charset="0"/>
              <a:cs typeface="Khmer OS Muol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33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527812"/>
            <a:ext cx="4017934" cy="2474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14" y="4761081"/>
            <a:ext cx="2658561" cy="2132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3" y="2306709"/>
            <a:ext cx="3623517" cy="2908462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 rot="10800000">
            <a:off x="5716463" y="814954"/>
            <a:ext cx="4614165" cy="1690835"/>
          </a:xfrm>
          <a:prstGeom prst="homePlate">
            <a:avLst>
              <a:gd name="adj" fmla="val 26034"/>
            </a:avLst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539037" y="994036"/>
            <a:ext cx="1877437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Pin Digital : 54</a:t>
            </a:r>
            <a:endParaRPr lang="km-KH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Condensed" panose="02070606080606020203" pitchFamily="18" charset="0"/>
            </a:endParaRP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Pin analog : 15(A0-A15)</a:t>
            </a:r>
            <a:endParaRPr lang="km-KH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Condensed" panose="02070606080606020203" pitchFamily="18" charset="0"/>
            </a:endParaRP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Pin 5v :  4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Pin GND :  4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…………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67754" y="1328646"/>
            <a:ext cx="23230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Bodoni MT Condensed" panose="02070606080606020203" pitchFamily="18" charset="0"/>
              </a:rPr>
              <a:t>Arduino</a:t>
            </a:r>
            <a:r>
              <a:rPr lang="en-US" sz="3200" dirty="0">
                <a:solidFill>
                  <a:schemeClr val="bg1"/>
                </a:solidFill>
                <a:latin typeface="Bodoni MT Condensed" panose="02070606080606020203" pitchFamily="18" charset="0"/>
              </a:rPr>
              <a:t> Mega2560</a:t>
            </a:r>
          </a:p>
        </p:txBody>
      </p:sp>
      <p:sp>
        <p:nvSpPr>
          <p:cNvPr id="14" name="Pentagon 13"/>
          <p:cNvSpPr/>
          <p:nvPr/>
        </p:nvSpPr>
        <p:spPr>
          <a:xfrm>
            <a:off x="2456538" y="3062560"/>
            <a:ext cx="4070527" cy="1537123"/>
          </a:xfrm>
          <a:prstGeom prst="homePlate">
            <a:avLst>
              <a:gd name="adj" fmla="val 26034"/>
            </a:avLst>
          </a:prstGeom>
          <a:solidFill>
            <a:srgbClr val="FF000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85300" y="3685611"/>
            <a:ext cx="405431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m-KH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អាចអនុញ្ញាតអោយយើង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 algn="ctr"/>
            <a:r>
              <a:rPr lang="km-KH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គ្រប់គ្រងទៅលើ​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cs typeface="Khmer OS Muol Light" panose="02000500000000020004" pitchFamily="2" charset="0"/>
              </a:rPr>
              <a:t>Speed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km-KH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និងទិសដៅរបស់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 algn="ctr"/>
            <a:r>
              <a:rPr lang="km-KH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cs typeface="Khmer OS Muol Light" panose="02000500000000020004" pitchFamily="2" charset="0"/>
              </a:rPr>
              <a:t>DC motors </a:t>
            </a:r>
            <a:r>
              <a:rPr lang="km-KH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ចំនួន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km-KH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ពីរ។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27983" y="3020624"/>
            <a:ext cx="23899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Motor Driver L238N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24002" y="1344"/>
            <a:ext cx="9143999" cy="5042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654896" y="67719"/>
            <a:ext cx="717375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m-KH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ការ​ បង្ហាញពីការប្រើប្រាស់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km-KH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និង​ មុខងារ នៃ សំភារះ 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  <a:cs typeface="Khmer OS Muol Light" panose="02000500000000020004" pitchFamily="2" charset="0"/>
              </a:rPr>
              <a:t>ROBOT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Pentagon 23"/>
          <p:cNvSpPr/>
          <p:nvPr/>
        </p:nvSpPr>
        <p:spPr>
          <a:xfrm rot="10800000">
            <a:off x="5563474" y="5044471"/>
            <a:ext cx="4759264" cy="1690835"/>
          </a:xfrm>
          <a:prstGeom prst="homePlate">
            <a:avLst>
              <a:gd name="adj" fmla="val 26034"/>
            </a:avLst>
          </a:prstGeom>
          <a:solidFill>
            <a:srgbClr val="66FF33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555385" y="5302347"/>
            <a:ext cx="13324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Motor 12v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6318140" y="5160385"/>
            <a:ext cx="649413" cy="1472368"/>
            <a:chOff x="1433015" y="1936007"/>
            <a:chExt cx="1392072" cy="3468506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129051" y="2156346"/>
              <a:ext cx="0" cy="941696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/>
            <p:cNvGrpSpPr/>
            <p:nvPr/>
          </p:nvGrpSpPr>
          <p:grpSpPr>
            <a:xfrm>
              <a:off x="1433015" y="1936007"/>
              <a:ext cx="1392072" cy="3468506"/>
              <a:chOff x="1433015" y="1936007"/>
              <a:chExt cx="1392072" cy="3468506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1721746" y="3769056"/>
                <a:ext cx="834787" cy="941696"/>
                <a:chOff x="1721746" y="3769056"/>
                <a:chExt cx="834787" cy="941696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>
                  <a:off x="1721746" y="3769056"/>
                  <a:ext cx="0" cy="941696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2556533" y="3769056"/>
                  <a:ext cx="0" cy="941696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Rectangle 47"/>
              <p:cNvSpPr/>
              <p:nvPr/>
            </p:nvSpPr>
            <p:spPr>
              <a:xfrm>
                <a:off x="1433015" y="2688609"/>
                <a:ext cx="1392072" cy="18288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Curved Right Arrow 7"/>
              <p:cNvSpPr/>
              <p:nvPr/>
            </p:nvSpPr>
            <p:spPr>
              <a:xfrm>
                <a:off x="1645620" y="1938463"/>
                <a:ext cx="298123" cy="495629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Curved Right Arrow 27"/>
              <p:cNvSpPr/>
              <p:nvPr/>
            </p:nvSpPr>
            <p:spPr>
              <a:xfrm rot="10800000">
                <a:off x="2273122" y="1936007"/>
                <a:ext cx="298123" cy="495629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Cross 50"/>
              <p:cNvSpPr/>
              <p:nvPr/>
            </p:nvSpPr>
            <p:spPr>
              <a:xfrm>
                <a:off x="1544325" y="5049672"/>
                <a:ext cx="354841" cy="354841"/>
              </a:xfrm>
              <a:prstGeom prst="plus">
                <a:avLst>
                  <a:gd name="adj" fmla="val 39590"/>
                </a:avLst>
              </a:prstGeom>
              <a:solidFill>
                <a:srgbClr val="FF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407471" y="5186148"/>
                <a:ext cx="298124" cy="818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 flipH="1">
            <a:off x="9277585" y="5161769"/>
            <a:ext cx="649413" cy="1470985"/>
            <a:chOff x="1433015" y="1936007"/>
            <a:chExt cx="1392072" cy="3468506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129051" y="2156346"/>
              <a:ext cx="0" cy="941696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1433015" y="1936007"/>
              <a:ext cx="1392072" cy="3468506"/>
              <a:chOff x="1433015" y="1936007"/>
              <a:chExt cx="1392072" cy="3468506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721746" y="3769056"/>
                <a:ext cx="834787" cy="941696"/>
                <a:chOff x="1721746" y="3769056"/>
                <a:chExt cx="834787" cy="941696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1721746" y="3769056"/>
                  <a:ext cx="0" cy="941696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2556533" y="3769056"/>
                  <a:ext cx="0" cy="941696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Rectangle 58"/>
              <p:cNvSpPr/>
              <p:nvPr/>
            </p:nvSpPr>
            <p:spPr>
              <a:xfrm>
                <a:off x="1433015" y="2688608"/>
                <a:ext cx="1392072" cy="18288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Curved Right Arrow 50"/>
              <p:cNvSpPr/>
              <p:nvPr/>
            </p:nvSpPr>
            <p:spPr>
              <a:xfrm>
                <a:off x="1645620" y="1938463"/>
                <a:ext cx="298123" cy="495629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Curved Right Arrow 51"/>
              <p:cNvSpPr/>
              <p:nvPr/>
            </p:nvSpPr>
            <p:spPr>
              <a:xfrm rot="10800000">
                <a:off x="2273122" y="1936007"/>
                <a:ext cx="298123" cy="495629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Cross 61"/>
              <p:cNvSpPr/>
              <p:nvPr/>
            </p:nvSpPr>
            <p:spPr>
              <a:xfrm>
                <a:off x="1544325" y="5049672"/>
                <a:ext cx="354841" cy="354841"/>
              </a:xfrm>
              <a:prstGeom prst="plus">
                <a:avLst>
                  <a:gd name="adj" fmla="val 39590"/>
                </a:avLst>
              </a:prstGeom>
              <a:solidFill>
                <a:srgbClr val="FF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407471" y="5186148"/>
                <a:ext cx="298124" cy="818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0676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5" t="13892" r="62174" b="12197"/>
          <a:stretch/>
        </p:blipFill>
        <p:spPr>
          <a:xfrm rot="5400000">
            <a:off x="4998639" y="74025"/>
            <a:ext cx="2432446" cy="6456139"/>
          </a:xfrm>
          <a:prstGeom prst="rect">
            <a:avLst/>
          </a:prstGeom>
        </p:spPr>
      </p:pic>
      <p:pic>
        <p:nvPicPr>
          <p:cNvPr id="1026" name="Picture 2" descr="Image result for tcr t 50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667" y="4723106"/>
            <a:ext cx="3045607" cy="201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69876" y="1462526"/>
            <a:ext cx="8433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m-KH" sz="24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គឺជាចង្កូតរបស់</a:t>
            </a:r>
            <a:r>
              <a:rPr lang="en-US" sz="2400" dirty="0">
                <a:latin typeface="Berlin Sans FB Demi" panose="020E0802020502020306" pitchFamily="34" charset="0"/>
                <a:cs typeface="Khmer OS Content" panose="02000500000000020004" pitchFamily="2" charset="0"/>
              </a:rPr>
              <a:t>Robot</a:t>
            </a:r>
            <a:r>
              <a:rPr lang="km-KH" sz="24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សម្រាប់បត់បែនទៅមុខឬថយក្រោយ។</a:t>
            </a:r>
          </a:p>
        </p:txBody>
      </p:sp>
      <p:sp>
        <p:nvSpPr>
          <p:cNvPr id="4" name="Rectangle 3"/>
          <p:cNvSpPr/>
          <p:nvPr/>
        </p:nvSpPr>
        <p:spPr>
          <a:xfrm>
            <a:off x="4626718" y="711499"/>
            <a:ext cx="35557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dirty="0">
                <a:ln/>
                <a:solidFill>
                  <a:srgbClr val="FF0000"/>
                </a:solidFill>
                <a:latin typeface="Berlin Sans FB Demi" panose="020E0802020502020306" pitchFamily="34" charset="0"/>
              </a:rPr>
              <a:t>Sensor Board </a:t>
            </a:r>
            <a:endParaRPr lang="en-US" sz="4400" b="1" dirty="0">
              <a:ln/>
              <a:solidFill>
                <a:srgbClr val="FF0000"/>
              </a:solidFill>
            </a:endParaRPr>
          </a:p>
        </p:txBody>
      </p:sp>
      <p:pic>
        <p:nvPicPr>
          <p:cNvPr id="1028" name="Picture 4" descr="Image result for resistor 220 oh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038" y="5174128"/>
            <a:ext cx="2391724" cy="90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876" y="5174127"/>
            <a:ext cx="2376837" cy="96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780103" y="6350912"/>
            <a:ext cx="2756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m-KH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រេស៊ីស្តង់ ២២០ អូម</a:t>
            </a:r>
            <a:r>
              <a:rPr lang="en-US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 *5</a:t>
            </a:r>
            <a:endParaRPr lang="km-KH" dirty="0"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24725" y="6350912"/>
            <a:ext cx="2580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m-KH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រេស៊ីស្តង់ ១០</a:t>
            </a:r>
            <a:r>
              <a:rPr lang="en-US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k</a:t>
            </a:r>
            <a:r>
              <a:rPr lang="km-KH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 អូម</a:t>
            </a:r>
            <a:r>
              <a:rPr lang="en-US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 *5</a:t>
            </a:r>
            <a:endParaRPr lang="km-KH" dirty="0"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45900" y="6369230"/>
            <a:ext cx="2557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Sensor TCR T5000 *5</a:t>
            </a:r>
            <a:endParaRPr lang="km-KH" dirty="0"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841195" y="3099706"/>
            <a:ext cx="1763121" cy="19361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404611" y="3045058"/>
            <a:ext cx="314647" cy="2087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8309115" y="3302094"/>
            <a:ext cx="815313" cy="1733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524002" y="1344"/>
            <a:ext cx="9143999" cy="5042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47581" y="92673"/>
            <a:ext cx="76018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m-KH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ការ​ បង្ហាញពីការប្រើប្រាស់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km-KH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និង​ មុខងារ នៃ សំភារះ 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  <a:cs typeface="Khmer OS Muol Light" panose="02000500000000020004" pitchFamily="2" charset="0"/>
              </a:rPr>
              <a:t>ROBOT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42862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45028" y="535106"/>
            <a:ext cx="27126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002060"/>
                </a:solidFill>
                <a:latin typeface="Berlin Sans FB Demi" panose="020E0802020502020306" pitchFamily="34" charset="0"/>
              </a:rPr>
              <a:t>Battery </a:t>
            </a:r>
          </a:p>
        </p:txBody>
      </p:sp>
      <p:pic>
        <p:nvPicPr>
          <p:cNvPr id="6" name="Picture 2" descr="Image result for battery lapt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2" b="86011" l="10000" r="818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59" t="38129" r="19537" b="11716"/>
          <a:stretch/>
        </p:blipFill>
        <p:spPr bwMode="auto">
          <a:xfrm rot="510772">
            <a:off x="5050351" y="2505062"/>
            <a:ext cx="2986636" cy="202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battery lapt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9" t="38129" r="19537" b="11716"/>
          <a:stretch/>
        </p:blipFill>
        <p:spPr bwMode="auto">
          <a:xfrm rot="708070">
            <a:off x="4899621" y="1603954"/>
            <a:ext cx="2986636" cy="202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battery lapt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9" t="38129" r="19537" b="11716"/>
          <a:stretch/>
        </p:blipFill>
        <p:spPr bwMode="auto">
          <a:xfrm rot="954371">
            <a:off x="4718033" y="691864"/>
            <a:ext cx="2986636" cy="202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7893788" y="1255377"/>
            <a:ext cx="564859" cy="2133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inus 11"/>
          <p:cNvSpPr/>
          <p:nvPr/>
        </p:nvSpPr>
        <p:spPr>
          <a:xfrm rot="5400000">
            <a:off x="2383818" y="2794460"/>
            <a:ext cx="3412049" cy="22730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inus 14"/>
          <p:cNvSpPr/>
          <p:nvPr/>
        </p:nvSpPr>
        <p:spPr>
          <a:xfrm>
            <a:off x="3944450" y="1547366"/>
            <a:ext cx="859045" cy="225544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inus 15"/>
          <p:cNvSpPr/>
          <p:nvPr/>
        </p:nvSpPr>
        <p:spPr>
          <a:xfrm>
            <a:off x="3976191" y="2743126"/>
            <a:ext cx="1143390" cy="225544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inus 16"/>
          <p:cNvSpPr/>
          <p:nvPr/>
        </p:nvSpPr>
        <p:spPr>
          <a:xfrm>
            <a:off x="3884395" y="4014478"/>
            <a:ext cx="1383502" cy="225544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lus 13"/>
          <p:cNvSpPr/>
          <p:nvPr/>
        </p:nvSpPr>
        <p:spPr>
          <a:xfrm>
            <a:off x="4338376" y="2092900"/>
            <a:ext cx="485544" cy="455562"/>
          </a:xfrm>
          <a:prstGeom prst="mathPlus">
            <a:avLst>
              <a:gd name="adj1" fmla="val 8325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us 18"/>
          <p:cNvSpPr/>
          <p:nvPr/>
        </p:nvSpPr>
        <p:spPr>
          <a:xfrm>
            <a:off x="4433210" y="3299838"/>
            <a:ext cx="485544" cy="501118"/>
          </a:xfrm>
          <a:prstGeom prst="mathPlus">
            <a:avLst>
              <a:gd name="adj1" fmla="val 8325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riped Right Arrow 17"/>
          <p:cNvSpPr/>
          <p:nvPr/>
        </p:nvSpPr>
        <p:spPr>
          <a:xfrm rot="10800000">
            <a:off x="3102529" y="2585116"/>
            <a:ext cx="999989" cy="541565"/>
          </a:xfrm>
          <a:prstGeom prst="stripedRightArrow">
            <a:avLst>
              <a:gd name="adj1" fmla="val 54894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2231" y="2142962"/>
            <a:ext cx="14542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latin typeface="Berlin Sans FB Demi" panose="020E0802020502020306" pitchFamily="34" charset="0"/>
              </a:rPr>
              <a:t>12v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55167" y="4280378"/>
            <a:ext cx="2329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ដោយយើងយោងទៅលើ</a:t>
            </a:r>
            <a:endParaRPr lang="en-US" dirty="0">
              <a:latin typeface="Khmer OS Content" panose="02000500000000020004" pitchFamily="2" charset="0"/>
              <a:cs typeface="Khmer OS Content" panose="02000500000000020004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68293">
            <a:off x="1859653" y="4667498"/>
            <a:ext cx="2142513" cy="204431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896137" y="6529612"/>
            <a:ext cx="210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Motor</a:t>
            </a:r>
            <a:r>
              <a:rPr lang="km-KH" dirty="0">
                <a:latin typeface="Berlin Sans FB Demi" panose="020E0802020502020306" pitchFamily="34" charset="0"/>
              </a:rPr>
              <a:t>​</a:t>
            </a:r>
            <a:r>
              <a:rPr lang="en-US" dirty="0">
                <a:latin typeface="Berlin Sans FB Demi" panose="020E0802020502020306" pitchFamily="34" charset="0"/>
              </a:rPr>
              <a:t>12v 1000rpm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29" y="3916792"/>
            <a:ext cx="2994642" cy="296176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452742" y="440717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29" name="Flowchart: Connector 28"/>
          <p:cNvSpPr/>
          <p:nvPr/>
        </p:nvSpPr>
        <p:spPr>
          <a:xfrm>
            <a:off x="8570971" y="2706550"/>
            <a:ext cx="1942016" cy="101182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" t="44809" r="76257" b="49187"/>
          <a:stretch/>
        </p:blipFill>
        <p:spPr>
          <a:xfrm>
            <a:off x="8807930" y="3013216"/>
            <a:ext cx="1500809" cy="397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3" name="Straight Arrow Connector 32"/>
          <p:cNvCxnSpPr/>
          <p:nvPr/>
        </p:nvCxnSpPr>
        <p:spPr>
          <a:xfrm flipV="1">
            <a:off x="8151315" y="3611370"/>
            <a:ext cx="920115" cy="16294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410401" y="5513950"/>
            <a:ext cx="14542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latin typeface="Berlin Sans FB Demi" panose="020E0802020502020306" pitchFamily="34" charset="0"/>
              </a:rPr>
              <a:t>12v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540492" y="984893"/>
            <a:ext cx="6303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Berlin Sans FB Demi" panose="020E0802020502020306" pitchFamily="34" charset="0"/>
              </a:rPr>
              <a:t>4v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349108" y="6543260"/>
            <a:ext cx="2418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Motor Driver L238N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519803" y="1757"/>
            <a:ext cx="9143999" cy="5042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624472" y="74089"/>
            <a:ext cx="717375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m-KH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ការ​ បង្ហាញពីការប្រើប្រាស់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km-KH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និង​ មុខងារ នៃ សំភារះ 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  <a:cs typeface="Khmer OS Muol Light" panose="02000500000000020004" pitchFamily="2" charset="0"/>
              </a:rPr>
              <a:t>ROBOT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Flowchart: Connector 48"/>
          <p:cNvSpPr/>
          <p:nvPr/>
        </p:nvSpPr>
        <p:spPr>
          <a:xfrm>
            <a:off x="7793616" y="5191854"/>
            <a:ext cx="680665" cy="26644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inus 47"/>
          <p:cNvSpPr/>
          <p:nvPr/>
        </p:nvSpPr>
        <p:spPr>
          <a:xfrm>
            <a:off x="3138229" y="4661561"/>
            <a:ext cx="5890661" cy="121311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Minus 50"/>
          <p:cNvSpPr/>
          <p:nvPr/>
        </p:nvSpPr>
        <p:spPr>
          <a:xfrm rot="16200000">
            <a:off x="3435845" y="4995032"/>
            <a:ext cx="963169" cy="133442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inus 51"/>
          <p:cNvSpPr/>
          <p:nvPr/>
        </p:nvSpPr>
        <p:spPr>
          <a:xfrm rot="16200000">
            <a:off x="8099866" y="4730323"/>
            <a:ext cx="253632" cy="146786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inus 52"/>
          <p:cNvSpPr/>
          <p:nvPr/>
        </p:nvSpPr>
        <p:spPr>
          <a:xfrm rot="16200000">
            <a:off x="6004623" y="4576736"/>
            <a:ext cx="230575" cy="133442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548806" y="4952450"/>
            <a:ext cx="31422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គឺ</a:t>
            </a:r>
          </a:p>
          <a:p>
            <a:pPr algn="ctr"/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យើងបានកំណត់យកថ្ម ដែលមាន</a:t>
            </a:r>
          </a:p>
          <a:p>
            <a:pPr algn="ctr"/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តង់ស្យុង</a:t>
            </a:r>
            <a:endParaRPr lang="en-US" dirty="0">
              <a:latin typeface="Khmer OS Content" panose="02000500000000020004" pitchFamily="2" charset="0"/>
              <a:cs typeface="Khmer OS Conten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1202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19803" y="1757"/>
            <a:ext cx="9143999" cy="5042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994095" y="-19245"/>
            <a:ext cx="6263088" cy="74066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38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  <a:latin typeface="Bodoni MT Black" panose="02070A03080606020203" pitchFamily="18" charset="0"/>
              </a:rPr>
              <a:t>PID</a:t>
            </a:r>
            <a:r>
              <a:rPr lang="km-KH" dirty="0">
                <a:solidFill>
                  <a:srgbClr val="FF0000"/>
                </a:solidFill>
                <a:latin typeface="Bodoni MT Black" panose="02070A03080606020203" pitchFamily="18" charset="0"/>
              </a:rPr>
              <a:t>​</a:t>
            </a:r>
            <a:r>
              <a:rPr lang="en-US" dirty="0">
                <a:solidFill>
                  <a:srgbClr val="FF0000"/>
                </a:solidFill>
                <a:latin typeface="Bodoni MT Black" panose="02070A03080606020203" pitchFamily="18" charset="0"/>
              </a:rPr>
              <a:t> Equation</a:t>
            </a:r>
            <a:r>
              <a:rPr lang="en-US" sz="2000" dirty="0">
                <a:solidFill>
                  <a:srgbClr val="FF0000"/>
                </a:solidFill>
                <a:latin typeface="Bodoni MT Black" panose="02070A03080606020203" pitchFamily="18" charset="0"/>
              </a:rPr>
              <a:t> </a:t>
            </a:r>
            <a:r>
              <a:rPr lang="km-KH" sz="2000" dirty="0">
                <a:solidFill>
                  <a:schemeClr val="tx1"/>
                </a:solidFill>
                <a:latin typeface="Khmer OS Freehand" panose="02000500000000020004" pitchFamily="2" charset="0"/>
                <a:cs typeface="Khmer OS Freehand" panose="02000500000000020004" pitchFamily="2" charset="0"/>
              </a:rPr>
              <a:t>សមីការ </a:t>
            </a:r>
            <a:r>
              <a:rPr lang="en-US" sz="2000" dirty="0">
                <a:solidFill>
                  <a:schemeClr val="tx1"/>
                </a:solidFill>
                <a:latin typeface="Khmer OS Freehand" panose="02000500000000020004" pitchFamily="2" charset="0"/>
                <a:cs typeface="Khmer OS Freehand" panose="02000500000000020004" pitchFamily="2" charset="0"/>
              </a:rPr>
              <a:t>PID</a:t>
            </a:r>
          </a:p>
        </p:txBody>
      </p:sp>
      <p:sp>
        <p:nvSpPr>
          <p:cNvPr id="6" name="Rectangle 5"/>
          <p:cNvSpPr/>
          <p:nvPr/>
        </p:nvSpPr>
        <p:spPr>
          <a:xfrm>
            <a:off x="1782817" y="502478"/>
            <a:ext cx="8880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  <a:latin typeface="Berlin Sans FB Demi" panose="020E0802020502020306" pitchFamily="34" charset="0"/>
              </a:rPr>
              <a:t>P </a:t>
            </a:r>
            <a:r>
              <a:rPr lang="en-US" sz="3600" dirty="0">
                <a:latin typeface="Berlin Sans FB Demi" panose="020E0802020502020306" pitchFamily="34" charset="0"/>
              </a:rPr>
              <a:t>:</a:t>
            </a:r>
            <a:r>
              <a:rPr lang="en-US" sz="5400" dirty="0"/>
              <a:t> </a:t>
            </a:r>
            <a:r>
              <a:rPr lang="en-US" sz="3200" dirty="0"/>
              <a:t>Proportional ,</a:t>
            </a:r>
            <a:r>
              <a:rPr lang="en-US" sz="4000" dirty="0">
                <a:solidFill>
                  <a:srgbClr val="002060"/>
                </a:solidFill>
                <a:latin typeface="Berlin Sans FB Demi" panose="020E0802020502020306" pitchFamily="34" charset="0"/>
              </a:rPr>
              <a:t>I </a:t>
            </a:r>
            <a:r>
              <a:rPr lang="en-US" sz="5400" dirty="0">
                <a:latin typeface="Berlin Sans FB Demi" panose="020E0802020502020306" pitchFamily="34" charset="0"/>
              </a:rPr>
              <a:t> : </a:t>
            </a:r>
            <a:r>
              <a:rPr lang="en-US" sz="3200" dirty="0"/>
              <a:t>Integral ,</a:t>
            </a:r>
            <a:r>
              <a:rPr lang="en-US" sz="4000" dirty="0">
                <a:latin typeface="Berlin Sans FB Demi" panose="020E0802020502020306" pitchFamily="34" charset="0"/>
              </a:rPr>
              <a:t>D</a:t>
            </a:r>
            <a:r>
              <a:rPr lang="en-US" sz="5400" dirty="0">
                <a:latin typeface="Berlin Sans FB Demi" panose="020E0802020502020306" pitchFamily="34" charset="0"/>
              </a:rPr>
              <a:t> : </a:t>
            </a:r>
            <a:r>
              <a:rPr lang="en-US" sz="3200" dirty="0"/>
              <a:t>Derivative</a:t>
            </a:r>
            <a:endParaRPr lang="en-US" sz="3200" dirty="0">
              <a:latin typeface="Berlin Sans FB Demi" panose="020E0802020502020306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19803" y="1554853"/>
            <a:ext cx="8963599" cy="969406"/>
          </a:xfrm>
          <a:prstGeom prst="rect">
            <a:avLst/>
          </a:prstGeom>
        </p:spPr>
        <p:txBody>
          <a:bodyPr>
            <a:normAutofit/>
          </a:bodyPr>
          <a:lstStyle>
            <a:lvl1pPr marL="24003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006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9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0015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4018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8021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2024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6027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m-KH" sz="2400" b="1" dirty="0">
                <a:solidFill>
                  <a:schemeClr val="tx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ត្រូវបានចាត់ទុកជាវិធីសាស្ត្រដ៏សាមញ្ញមួយ ប្រើប្រាស់ដើម្បីគ្រប់គ្រង ម៉ាស៊ីនជាច្រើនប្រភេទដូចជា</a:t>
            </a:r>
            <a:endParaRPr lang="en-US" sz="2400" b="1" dirty="0">
              <a:solidFill>
                <a:schemeClr val="tx1"/>
              </a:solidFill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74908" y="2269165"/>
            <a:ext cx="14221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Berlin Sans FB Demi" panose="020E0802020502020306" pitchFamily="34" charset="0"/>
              </a:rPr>
              <a:t>Robots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258" y="4605908"/>
            <a:ext cx="3078873" cy="1823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166882" y="2182229"/>
            <a:ext cx="19175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Berlin Sans FB Demi" panose="020E0802020502020306" pitchFamily="34" charset="0"/>
              </a:rPr>
              <a:t>Rockets…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10" y="2872458"/>
            <a:ext cx="3027670" cy="1542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34" y="4600808"/>
            <a:ext cx="3204916" cy="1833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4" descr="Image result for Rocke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92" y="2815009"/>
            <a:ext cx="3045807" cy="1530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8701874" y="2115210"/>
            <a:ext cx="28103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Berlin Sans FB Demi" panose="020E0802020502020306" pitchFamily="34" charset="0"/>
              </a:rPr>
              <a:t>Other </a:t>
            </a:r>
            <a:r>
              <a:rPr lang="en-US" sz="3200" dirty="0" err="1" smtClean="0">
                <a:solidFill>
                  <a:srgbClr val="FF0000"/>
                </a:solidFill>
                <a:latin typeface="Berlin Sans FB Demi" panose="020E0802020502020306" pitchFamily="34" charset="0"/>
              </a:rPr>
              <a:t>Deivices</a:t>
            </a:r>
            <a:endParaRPr lang="en-US" sz="3200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2638" y="2712171"/>
            <a:ext cx="2403321" cy="19913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5620" y="4810125"/>
            <a:ext cx="21431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613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hotobuck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4924" y="839462"/>
            <a:ext cx="2203605" cy="2423330"/>
          </a:xfrm>
          <a:prstGeom prst="rect">
            <a:avLst/>
          </a:prstGeom>
          <a:noFill/>
        </p:spPr>
      </p:pic>
      <p:pic>
        <p:nvPicPr>
          <p:cNvPr id="3" name="Picture 2" descr="Photobuck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7875" y="4288006"/>
            <a:ext cx="2185732" cy="2423746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788592" y="465109"/>
            <a:ext cx="293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Robot with ON/OFF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0226" y="3887896"/>
            <a:ext cx="293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Robot with PID</a:t>
            </a:r>
          </a:p>
        </p:txBody>
      </p:sp>
      <p:sp>
        <p:nvSpPr>
          <p:cNvPr id="6" name="Rectangle 5"/>
          <p:cNvSpPr/>
          <p:nvPr/>
        </p:nvSpPr>
        <p:spPr>
          <a:xfrm>
            <a:off x="1519803" y="1757"/>
            <a:ext cx="9143999" cy="5042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154155" y="-89138"/>
            <a:ext cx="4967935" cy="74066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38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2800" dirty="0">
                <a:solidFill>
                  <a:srgbClr val="FF00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ការប្រើ</a:t>
            </a:r>
            <a:r>
              <a:rPr lang="km-KH" dirty="0">
                <a:solidFill>
                  <a:srgbClr val="FF0000"/>
                </a:solidFill>
                <a:latin typeface="Berlin Sans FB Demi" panose="020E0802020502020306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Berlin Sans FB Demi" panose="020E0802020502020306" pitchFamily="34" charset="0"/>
              </a:rPr>
              <a:t>PID</a:t>
            </a:r>
          </a:p>
        </p:txBody>
      </p:sp>
      <p:sp>
        <p:nvSpPr>
          <p:cNvPr id="8" name="Minus 7"/>
          <p:cNvSpPr/>
          <p:nvPr/>
        </p:nvSpPr>
        <p:spPr>
          <a:xfrm>
            <a:off x="3700702" y="1708464"/>
            <a:ext cx="8038453" cy="121496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0" name="Minus 9"/>
          <p:cNvSpPr/>
          <p:nvPr/>
        </p:nvSpPr>
        <p:spPr>
          <a:xfrm rot="16200000" flipV="1">
            <a:off x="3469947" y="1715173"/>
            <a:ext cx="2477294" cy="89893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1" name="Minus 10"/>
          <p:cNvSpPr/>
          <p:nvPr/>
        </p:nvSpPr>
        <p:spPr>
          <a:xfrm>
            <a:off x="3700702" y="5419077"/>
            <a:ext cx="8038453" cy="992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2" name="Minus 11"/>
          <p:cNvSpPr/>
          <p:nvPr/>
        </p:nvSpPr>
        <p:spPr>
          <a:xfrm rot="16200000" flipV="1">
            <a:off x="3469947" y="5447909"/>
            <a:ext cx="2477294" cy="7429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707543" y="4728553"/>
            <a:ext cx="545910" cy="36848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775782" y="4629282"/>
            <a:ext cx="177421" cy="9927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753737" y="5085669"/>
            <a:ext cx="177421" cy="9927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707543" y="1107780"/>
            <a:ext cx="545910" cy="36848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772110" y="1473347"/>
            <a:ext cx="177421" cy="9927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766909" y="996240"/>
            <a:ext cx="177421" cy="9927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inus 20"/>
          <p:cNvSpPr/>
          <p:nvPr/>
        </p:nvSpPr>
        <p:spPr>
          <a:xfrm rot="16200000">
            <a:off x="6330232" y="3480261"/>
            <a:ext cx="6355977" cy="283389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02587" y="2452177"/>
            <a:ext cx="2932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erlin Sans FB Demi" panose="020E0802020502020306" pitchFamily="34" charset="0"/>
              </a:rPr>
              <a:t>Error&gt;0</a:t>
            </a:r>
          </a:p>
          <a:p>
            <a:pPr algn="ctr"/>
            <a:r>
              <a:rPr lang="en-US" sz="2000" dirty="0">
                <a:latin typeface="Berlin Sans FB Demi" panose="020E0802020502020306" pitchFamily="34" charset="0"/>
              </a:rPr>
              <a:t>Error&lt;0</a:t>
            </a:r>
          </a:p>
          <a:p>
            <a:pPr algn="ctr"/>
            <a:endParaRPr lang="en-US" sz="2000" dirty="0">
              <a:latin typeface="Berlin Sans FB Demi" panose="020E0802020502020306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02587" y="5704751"/>
            <a:ext cx="293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erlin Sans FB Demi" panose="020E0802020502020306" pitchFamily="34" charset="0"/>
              </a:rPr>
              <a:t>Error=0</a:t>
            </a:r>
          </a:p>
        </p:txBody>
      </p:sp>
      <p:sp>
        <p:nvSpPr>
          <p:cNvPr id="15" name="Freeform 14"/>
          <p:cNvSpPr/>
          <p:nvPr/>
        </p:nvSpPr>
        <p:spPr>
          <a:xfrm>
            <a:off x="4671449" y="1323703"/>
            <a:ext cx="5189217" cy="1293268"/>
          </a:xfrm>
          <a:custGeom>
            <a:avLst/>
            <a:gdLst>
              <a:gd name="connsiteX0" fmla="*/ 0 w 4927259"/>
              <a:gd name="connsiteY0" fmla="*/ 0 h 1293268"/>
              <a:gd name="connsiteX1" fmla="*/ 718457 w 4927259"/>
              <a:gd name="connsiteY1" fmla="*/ 1293223 h 1293268"/>
              <a:gd name="connsiteX2" fmla="*/ 1724297 w 4927259"/>
              <a:gd name="connsiteY2" fmla="*/ 52251 h 1293268"/>
              <a:gd name="connsiteX3" fmla="*/ 2704011 w 4927259"/>
              <a:gd name="connsiteY3" fmla="*/ 1227908 h 1293268"/>
              <a:gd name="connsiteX4" fmla="*/ 3579223 w 4927259"/>
              <a:gd name="connsiteY4" fmla="*/ 65314 h 1293268"/>
              <a:gd name="connsiteX5" fmla="*/ 4153988 w 4927259"/>
              <a:gd name="connsiteY5" fmla="*/ 1097280 h 1293268"/>
              <a:gd name="connsiteX6" fmla="*/ 4859383 w 4927259"/>
              <a:gd name="connsiteY6" fmla="*/ 104503 h 1293268"/>
              <a:gd name="connsiteX7" fmla="*/ 4859383 w 4927259"/>
              <a:gd name="connsiteY7" fmla="*/ 78377 h 129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7259" h="1293268">
                <a:moveTo>
                  <a:pt x="0" y="0"/>
                </a:moveTo>
                <a:cubicBezTo>
                  <a:pt x="215537" y="642257"/>
                  <a:pt x="431074" y="1284515"/>
                  <a:pt x="718457" y="1293223"/>
                </a:cubicBezTo>
                <a:cubicBezTo>
                  <a:pt x="1005840" y="1301931"/>
                  <a:pt x="1393371" y="63137"/>
                  <a:pt x="1724297" y="52251"/>
                </a:cubicBezTo>
                <a:cubicBezTo>
                  <a:pt x="2055223" y="41365"/>
                  <a:pt x="2394857" y="1225731"/>
                  <a:pt x="2704011" y="1227908"/>
                </a:cubicBezTo>
                <a:cubicBezTo>
                  <a:pt x="3013165" y="1230085"/>
                  <a:pt x="3337560" y="87085"/>
                  <a:pt x="3579223" y="65314"/>
                </a:cubicBezTo>
                <a:cubicBezTo>
                  <a:pt x="3820886" y="43543"/>
                  <a:pt x="3940628" y="1090749"/>
                  <a:pt x="4153988" y="1097280"/>
                </a:cubicBezTo>
                <a:cubicBezTo>
                  <a:pt x="4367348" y="1103811"/>
                  <a:pt x="4741817" y="274320"/>
                  <a:pt x="4859383" y="104503"/>
                </a:cubicBezTo>
                <a:cubicBezTo>
                  <a:pt x="4976949" y="-65314"/>
                  <a:pt x="4918166" y="6531"/>
                  <a:pt x="4859383" y="7837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488699" y="5282044"/>
            <a:ext cx="19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71810" y="5814427"/>
            <a:ext cx="583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96189" y="4802393"/>
            <a:ext cx="583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431470" y="1546497"/>
            <a:ext cx="19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14581" y="2030112"/>
            <a:ext cx="583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38960" y="1066846"/>
            <a:ext cx="583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584677" y="2097959"/>
            <a:ext cx="503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---------------------------------------------------------------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28176" y="1114588"/>
            <a:ext cx="503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---------------------------------------------------------------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08330" y="5837605"/>
            <a:ext cx="503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---------------------------------------------------------------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614529" y="4835153"/>
            <a:ext cx="503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---------------------------------------------------------------</a:t>
            </a:r>
          </a:p>
        </p:txBody>
      </p:sp>
      <p:sp>
        <p:nvSpPr>
          <p:cNvPr id="34" name="Left Arrow Callout 33"/>
          <p:cNvSpPr/>
          <p:nvPr/>
        </p:nvSpPr>
        <p:spPr>
          <a:xfrm>
            <a:off x="5820578" y="2910758"/>
            <a:ext cx="3370767" cy="1181268"/>
          </a:xfrm>
          <a:prstGeom prst="leftArrowCallout">
            <a:avLst>
              <a:gd name="adj1" fmla="val 33936"/>
              <a:gd name="adj2" fmla="val 21314"/>
              <a:gd name="adj3" fmla="val 36505"/>
              <a:gd name="adj4" fmla="val 82223"/>
            </a:avLst>
          </a:prstGeom>
          <a:solidFill>
            <a:srgbClr val="002060"/>
          </a:solidFill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822783" y="3052973"/>
            <a:ext cx="48846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20090" lvl="3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Content" panose="02000500000000020004" pitchFamily="2" charset="0"/>
                <a:cs typeface="Khmer OS Content" panose="02000500000000020004" pitchFamily="2" charset="0"/>
              </a:rPr>
              <a:t>			</a:t>
            </a:r>
            <a:r>
              <a:rPr lang="km-KH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Content" panose="02000500000000020004" pitchFamily="2" charset="0"/>
                <a:cs typeface="Khmer OS Content" panose="02000500000000020004" pitchFamily="2" charset="0"/>
              </a:rPr>
              <a:t>រត់ត្រង់ផ្លូវល្អ</a:t>
            </a:r>
          </a:p>
          <a:p>
            <a:pPr marL="1920240" lvl="8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km-KH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Content" panose="02000500000000020004" pitchFamily="2" charset="0"/>
                <a:cs typeface="Khmer OS Content" panose="02000500000000020004" pitchFamily="2" charset="0"/>
              </a:rPr>
              <a:t>ងាយស្រួលក្នុងការគ្រប់គ្រង</a:t>
            </a:r>
          </a:p>
          <a:p>
            <a:pPr marL="1920240" lvl="8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km-KH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Content" panose="02000500000000020004" pitchFamily="2" charset="0"/>
                <a:cs typeface="Khmer OS Content" panose="02000500000000020004" pitchFamily="2" charset="0"/>
              </a:rPr>
              <a:t>ងាយស្រួលបត់ឆ្វេង ឬស្តាំ</a:t>
            </a:r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164383" y="3378298"/>
            <a:ext cx="252440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20090" lvl="3"/>
            <a:r>
              <a:rPr lang="km-KH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គុណសម្បត្តិ </a:t>
            </a:r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PID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74229" y="296817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4950247" y="5023692"/>
            <a:ext cx="4913523" cy="871394"/>
          </a:xfrm>
          <a:custGeom>
            <a:avLst/>
            <a:gdLst>
              <a:gd name="connsiteX0" fmla="*/ 0 w 4913523"/>
              <a:gd name="connsiteY0" fmla="*/ 0 h 871394"/>
              <a:gd name="connsiteX1" fmla="*/ 649995 w 4913523"/>
              <a:gd name="connsiteY1" fmla="*/ 870332 h 871394"/>
              <a:gd name="connsiteX2" fmla="*/ 1355074 w 4913523"/>
              <a:gd name="connsiteY2" fmla="*/ 187286 h 871394"/>
              <a:gd name="connsiteX3" fmla="*/ 2170323 w 4913523"/>
              <a:gd name="connsiteY3" fmla="*/ 583894 h 871394"/>
              <a:gd name="connsiteX4" fmla="*/ 3007605 w 4913523"/>
              <a:gd name="connsiteY4" fmla="*/ 242371 h 871394"/>
              <a:gd name="connsiteX5" fmla="*/ 3977089 w 4913523"/>
              <a:gd name="connsiteY5" fmla="*/ 550843 h 871394"/>
              <a:gd name="connsiteX6" fmla="*/ 4318612 w 4913523"/>
              <a:gd name="connsiteY6" fmla="*/ 429657 h 871394"/>
              <a:gd name="connsiteX7" fmla="*/ 4913523 w 4913523"/>
              <a:gd name="connsiteY7" fmla="*/ 440674 h 871394"/>
              <a:gd name="connsiteX8" fmla="*/ 4913523 w 4913523"/>
              <a:gd name="connsiteY8" fmla="*/ 440674 h 87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13523" h="871394">
                <a:moveTo>
                  <a:pt x="0" y="0"/>
                </a:moveTo>
                <a:cubicBezTo>
                  <a:pt x="212074" y="419559"/>
                  <a:pt x="424149" y="839118"/>
                  <a:pt x="649995" y="870332"/>
                </a:cubicBezTo>
                <a:cubicBezTo>
                  <a:pt x="875841" y="901546"/>
                  <a:pt x="1101686" y="235026"/>
                  <a:pt x="1355074" y="187286"/>
                </a:cubicBezTo>
                <a:cubicBezTo>
                  <a:pt x="1608462" y="139546"/>
                  <a:pt x="1894901" y="574713"/>
                  <a:pt x="2170323" y="583894"/>
                </a:cubicBezTo>
                <a:cubicBezTo>
                  <a:pt x="2445745" y="593075"/>
                  <a:pt x="2706477" y="247880"/>
                  <a:pt x="3007605" y="242371"/>
                </a:cubicBezTo>
                <a:cubicBezTo>
                  <a:pt x="3308733" y="236863"/>
                  <a:pt x="3758588" y="519629"/>
                  <a:pt x="3977089" y="550843"/>
                </a:cubicBezTo>
                <a:cubicBezTo>
                  <a:pt x="4195590" y="582057"/>
                  <a:pt x="4162540" y="448019"/>
                  <a:pt x="4318612" y="429657"/>
                </a:cubicBezTo>
                <a:cubicBezTo>
                  <a:pt x="4474684" y="411296"/>
                  <a:pt x="4913523" y="440674"/>
                  <a:pt x="4913523" y="440674"/>
                </a:cubicBezTo>
                <a:lnTo>
                  <a:pt x="4913523" y="44067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3135041" y="1490323"/>
            <a:ext cx="879199" cy="943722"/>
          </a:xfrm>
          <a:prstGeom prst="mathMultiply">
            <a:avLst>
              <a:gd name="adj1" fmla="val 79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inus 21"/>
          <p:cNvSpPr/>
          <p:nvPr/>
        </p:nvSpPr>
        <p:spPr>
          <a:xfrm rot="18069269">
            <a:off x="3244641" y="5130827"/>
            <a:ext cx="799272" cy="294126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inus 41"/>
          <p:cNvSpPr/>
          <p:nvPr/>
        </p:nvSpPr>
        <p:spPr>
          <a:xfrm rot="1771295">
            <a:off x="3184374" y="5283957"/>
            <a:ext cx="410153" cy="294126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243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4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3.7037E-6 C 0.0191 0.09722 0.04271 0.19444 0.075 0.19583 C 0.10694 0.19745 0.15226 0.01157 0.18872 0.00949 C 0.225 0.00717 0.26042 0.1824 0.2934 0.18264 C 0.32639 0.18287 0.35955 0.01458 0.38611 0.01134 C 0.41302 0.0081 0.42986 0.16296 0.45347 0.16365 C 0.47726 0.16412 0.52865 0.01504 0.52865 0.01527 L 0.52865 0.01504 " pathEditMode="relative" rAng="0" ptsTypes="AAAAAAAA">
                                      <p:cBhvr>
                                        <p:cTn id="6" dur="8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32" y="97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4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4.07407E-6 C 0.0191 0.09722 0.04271 0.19444 0.07483 0.19583 C 0.10677 0.19745 0.15208 0.01157 0.18837 0.00949 C 0.22483 0.00717 0.26024 0.1824 0.29306 0.18263 C 0.32587 0.18287 0.35903 0.01458 0.38577 0.01134 C 0.41233 0.0081 0.42917 0.16296 0.45295 0.16365 C 0.47656 0.16412 0.52795 0.01504 0.52795 0.01527 L 0.52795 0.01504 " pathEditMode="relative" rAng="0" ptsTypes="AAAAAAAA">
                                      <p:cBhvr>
                                        <p:cTn id="8" dur="8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97" y="979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4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7.40741E-7 C 0.0191 0.09722 0.04254 0.19445 0.07448 0.19583 C 0.1066 0.19745 0.15174 0.01157 0.18785 0.00949 C 0.22396 0.00718 0.25938 0.18241 0.29219 0.18264 C 0.325 0.18287 0.35799 0.01458 0.38455 0.01134 C 0.41111 0.0081 0.42813 0.16296 0.45156 0.16366 C 0.47517 0.16412 0.52656 0.01505 0.52656 0.01528 L 0.52656 0.01505 " pathEditMode="relative" rAng="0" ptsTypes="AAAAAAAA">
                                      <p:cBhvr>
                                        <p:cTn id="10" dur="8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28" y="979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0.01458 C 0.0191 0.07546 0.04305 0.13657 0.06736 0.14166 C 0.09166 0.14676 0.11337 0.05208 0.1408 0.04513 C 0.1684 0.03796 0.20191 0.09861 0.23246 0.09976 C 0.26285 0.10092 0.29201 0.05254 0.32396 0.05138 C 0.3559 0.05046 0.39948 0.08912 0.42396 0.09328 C 0.44844 0.09768 0.45347 0.07963 0.471 0.07731 C 0.48837 0.07476 0.51857 0.07847 0.52882 0.07893 C 0.53906 0.07916 0.53576 0.07893 0.53246 0.07893 " pathEditMode="relative" rAng="0" ptsTypes="AAAAAAAAA">
                                      <p:cBhvr>
                                        <p:cTn id="12" dur="8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14" y="634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0.01458 C 0.0191 0.07546 0.04306 0.13657 0.06736 0.14166 C 0.09167 0.14675 0.11337 0.05208 0.1408 0.04513 C 0.1684 0.03796 0.20191 0.09861 0.23247 0.09976 C 0.26285 0.10092 0.29202 0.05254 0.32396 0.05138 C 0.3559 0.05046 0.39948 0.08912 0.42396 0.09328 C 0.44844 0.09768 0.45347 0.07962 0.47101 0.07731 C 0.48837 0.07476 0.51858 0.07847 0.52882 0.07893 C 0.53906 0.07916 0.53577 0.07893 0.53247 0.07893 " pathEditMode="relative" rAng="0" ptsTypes="AAAAAAAAA">
                                      <p:cBhvr>
                                        <p:cTn id="14" dur="8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14" y="634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0.01459 C 0.01909 0.07547 0.04305 0.13658 0.06736 0.14167 C 0.09166 0.14676 0.11337 0.05209 0.1408 0.04514 C 0.1684 0.03797 0.20191 0.09861 0.23246 0.09977 C 0.26284 0.10093 0.29201 0.05255 0.32396 0.05139 C 0.3559 0.05047 0.39948 0.08912 0.42396 0.09329 C 0.44843 0.09769 0.45347 0.07963 0.471 0.07732 C 0.48837 0.07477 0.51857 0.07847 0.52882 0.07894 C 0.53906 0.07917 0.53576 0.07894 0.53246 0.07894 " pathEditMode="relative" rAng="0" ptsTypes="AAAAAAAAA">
                                      <p:cBhvr>
                                        <p:cTn id="16" dur="8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14" y="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10"/>
                            </p:stCondLst>
                            <p:childTnLst>
                              <p:par>
                                <p:cTn id="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6" grpId="0" animBg="1"/>
      <p:bldP spid="17" grpId="0" animBg="1"/>
      <p:bldP spid="18" grpId="0" animBg="1"/>
      <p:bldP spid="20" grpId="0" animBg="1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464712" y="3536502"/>
            <a:ext cx="4529198" cy="348558"/>
          </a:xfrm>
          <a:prstGeom prst="rect">
            <a:avLst/>
          </a:prstGeom>
        </p:spPr>
        <p:txBody>
          <a:bodyPr>
            <a:noAutofit/>
          </a:bodyPr>
          <a:lstStyle>
            <a:lvl1pPr marL="24003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006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9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0015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4018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8021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2024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6027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m-KH" sz="1800" dirty="0">
                <a:solidFill>
                  <a:schemeClr val="tx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ជាតម្លៃមួយដែលគេ​គិតលើ</a:t>
            </a:r>
            <a:r>
              <a:rPr lang="en-US" sz="1800" dirty="0">
                <a:solidFill>
                  <a:srgbClr val="00206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Error</a:t>
            </a:r>
          </a:p>
        </p:txBody>
      </p:sp>
      <p:sp>
        <p:nvSpPr>
          <p:cNvPr id="4" name="Rectangle 3"/>
          <p:cNvSpPr/>
          <p:nvPr/>
        </p:nvSpPr>
        <p:spPr>
          <a:xfrm>
            <a:off x="1519803" y="1757"/>
            <a:ext cx="9143999" cy="5042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109126" y="-59119"/>
            <a:ext cx="5150989" cy="74066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38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0000"/>
                </a:solidFill>
                <a:latin typeface="Bodoni MT Black" panose="02070A03080606020203" pitchFamily="18" charset="0"/>
              </a:rPr>
              <a:t>Proportional Control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758584" y="687201"/>
            <a:ext cx="273786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Arial Black" panose="020B0A04020102020204" pitchFamily="34" charset="0"/>
              </a:rPr>
              <a:t>Proportional </a:t>
            </a:r>
            <a:endParaRPr lang="km-KH" sz="2800" b="1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2800" b="1" dirty="0">
                <a:solidFill>
                  <a:srgbClr val="00B050"/>
                </a:solidFill>
                <a:latin typeface="Arial Black" panose="020B0A04020102020204" pitchFamily="34" charset="0"/>
              </a:rPr>
              <a:t>Control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4138284" y="2754116"/>
            <a:ext cx="39955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000" dirty="0">
                <a:latin typeface="Khmer OS" panose="02000500000000020004" pitchFamily="2" charset="0"/>
                <a:cs typeface="Khmer OS" panose="02000500000000020004" pitchFamily="2" charset="0"/>
              </a:rPr>
              <a:t>ជាទីតាំងរបស់</a:t>
            </a:r>
            <a:r>
              <a:rPr lang="en-US" sz="2000" dirty="0">
                <a:latin typeface="Khmer OS" panose="02000500000000020004" pitchFamily="2" charset="0"/>
                <a:cs typeface="Khmer OS" panose="02000500000000020004" pitchFamily="2" charset="0"/>
              </a:rPr>
              <a:t>Robot</a:t>
            </a:r>
            <a:endParaRPr lang="km-KH" sz="20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46679" y="3166227"/>
            <a:ext cx="75050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000" dirty="0">
                <a:latin typeface="Khmer OS" panose="02000500000000020004" pitchFamily="2" charset="0"/>
                <a:cs typeface="Khmer OS" panose="02000500000000020004" pitchFamily="2" charset="0"/>
              </a:rPr>
              <a:t>ជាមេគុណដែល</a:t>
            </a:r>
            <a:r>
              <a:rPr lang="en-US" sz="2000" dirty="0">
                <a:latin typeface="Khmer OS" panose="02000500000000020004" pitchFamily="2" charset="0"/>
                <a:cs typeface="Khmer OS" panose="02000500000000020004" pitchFamily="2" charset="0"/>
              </a:rPr>
              <a:t>Set</a:t>
            </a:r>
            <a:r>
              <a:rPr lang="km-KH" sz="2000" dirty="0">
                <a:latin typeface="Khmer OS" panose="02000500000000020004" pitchFamily="2" charset="0"/>
                <a:cs typeface="Khmer OS" panose="02000500000000020004" pitchFamily="2" charset="0"/>
              </a:rPr>
              <a:t>អោយ</a:t>
            </a:r>
            <a:r>
              <a:rPr lang="en-US" sz="2000" dirty="0">
                <a:latin typeface="Khmer OS" panose="02000500000000020004" pitchFamily="2" charset="0"/>
                <a:cs typeface="Khmer OS" panose="02000500000000020004" pitchFamily="2" charset="0"/>
              </a:rPr>
              <a:t>Sensor</a:t>
            </a:r>
            <a:r>
              <a:rPr lang="km-KH" sz="2000" dirty="0">
                <a:latin typeface="Khmer OS" panose="02000500000000020004" pitchFamily="2" charset="0"/>
                <a:cs typeface="Khmer OS" panose="02000500000000020004" pitchFamily="2" charset="0"/>
              </a:rPr>
              <a:t>ជា​​</a:t>
            </a:r>
            <a:r>
              <a:rPr lang="en-US" sz="2000" dirty="0">
                <a:latin typeface="Khmer OS" panose="02000500000000020004" pitchFamily="2" charset="0"/>
                <a:cs typeface="Khmer OS" panose="02000500000000020004" pitchFamily="2" charset="0"/>
              </a:rPr>
              <a:t>Constant value</a:t>
            </a:r>
            <a:endParaRPr lang="km-KH" sz="20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14" name="Snip Diagonal Corner Rectangle 13"/>
          <p:cNvSpPr/>
          <p:nvPr/>
        </p:nvSpPr>
        <p:spPr>
          <a:xfrm>
            <a:off x="3945704" y="2053651"/>
            <a:ext cx="5201480" cy="562864"/>
          </a:xfrm>
          <a:prstGeom prst="snip2Diag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19612" y="2102536"/>
            <a:ext cx="53806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Error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= </a:t>
            </a:r>
            <a:r>
              <a:rPr lang="en-US" sz="2400" dirty="0" err="1">
                <a:ln w="0"/>
                <a:solidFill>
                  <a:srgbClr val="66FF3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CurrentPoint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– </a:t>
            </a:r>
            <a:r>
              <a:rPr lang="en-US" sz="24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SetPoint</a:t>
            </a:r>
            <a:endParaRPr lang="en-US" sz="24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55550" y="755995"/>
            <a:ext cx="64096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Corbel" panose="020B0503020204020204" pitchFamily="34" charset="0"/>
              <a:buNone/>
              <a:defRPr/>
            </a:pPr>
            <a:r>
              <a:rPr lang="km-KH" altLang="en-US" sz="20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វាប្រាប់យើងពីរបៀបដែល</a:t>
            </a:r>
            <a:r>
              <a:rPr lang="en-US" altLang="en-US" sz="2000" dirty="0">
                <a:latin typeface="Khmer OS" panose="02000500000000020004" pitchFamily="2" charset="0"/>
                <a:cs typeface="Khmer OS" panose="02000500000000020004" pitchFamily="2" charset="0"/>
              </a:rPr>
              <a:t> Robot</a:t>
            </a:r>
            <a:r>
              <a:rPr lang="km-KH" altLang="en-US" sz="2000" dirty="0">
                <a:latin typeface="Khmer OS" panose="02000500000000020004" pitchFamily="2" charset="0"/>
                <a:cs typeface="Khmer OS" panose="02000500000000020004" pitchFamily="2" charset="0"/>
              </a:rPr>
              <a:t>រត់នៅលើខ្សែបន្ទាត់ថា ត្រូវទៅឆ្វេង ទៅស្ដាំ ហើយទៅលឿនឬ </a:t>
            </a:r>
            <a:r>
              <a:rPr lang="km-KH" altLang="en-US" sz="2000" dirty="0" smtClean="0">
                <a:latin typeface="Khmer OS" panose="02000500000000020004" pitchFamily="2" charset="0"/>
                <a:cs typeface="Khmer OS" panose="02000500000000020004" pitchFamily="2" charset="0"/>
              </a:rPr>
              <a:t>យឺត</a:t>
            </a:r>
            <a:r>
              <a:rPr lang="en-US" altLang="en-US" sz="20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altLang="en-US" sz="2000" dirty="0" smtClean="0">
                <a:latin typeface="Khmer OS" panose="02000500000000020004" pitchFamily="2" charset="0"/>
                <a:cs typeface="Khmer OS" panose="02000500000000020004" pitchFamily="2" charset="0"/>
              </a:rPr>
              <a:t>រត់បានល្អ និងងាយស្រួលក្នុងការគ្រប់គ្រង ។</a:t>
            </a:r>
            <a:endParaRPr lang="en-US" altLang="en-US" sz="20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2" name="5-Point Star 1"/>
          <p:cNvSpPr/>
          <p:nvPr/>
        </p:nvSpPr>
        <p:spPr>
          <a:xfrm>
            <a:off x="2163650" y="3122313"/>
            <a:ext cx="267098" cy="309466"/>
          </a:xfrm>
          <a:prstGeom prst="star5">
            <a:avLst>
              <a:gd name="adj" fmla="val 1768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26682" y="3588632"/>
            <a:ext cx="7360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00206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Kp</a:t>
            </a:r>
            <a:r>
              <a:rPr lang="en-US" sz="2400" dirty="0">
                <a:solidFill>
                  <a:srgbClr val="00206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 :</a:t>
            </a:r>
            <a:endParaRPr lang="en-US" sz="24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17720" y="6241983"/>
            <a:ext cx="650562" cy="3729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644720" y="6065949"/>
            <a:ext cx="227959" cy="1650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20888" y="6614933"/>
            <a:ext cx="251792" cy="11520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16200000">
            <a:off x="6812120" y="1719790"/>
            <a:ext cx="105016" cy="7474224"/>
          </a:xfrm>
          <a:prstGeom prst="downArrow">
            <a:avLst>
              <a:gd name="adj1" fmla="val 28371"/>
              <a:gd name="adj2" fmla="val 3489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10800000">
            <a:off x="3070157" y="4672670"/>
            <a:ext cx="127070" cy="2170210"/>
          </a:xfrm>
          <a:prstGeom prst="downArrow">
            <a:avLst>
              <a:gd name="adj1" fmla="val 28371"/>
              <a:gd name="adj2" fmla="val 3489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84886" y="6323643"/>
            <a:ext cx="7680308" cy="25391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1050" b="1" dirty="0">
                <a:latin typeface="Arial Black" panose="020B0A04020102020204" pitchFamily="34" charset="0"/>
              </a:rPr>
              <a:t>------------------------------------------------------------------------------------------------------------------------------------------------------------------------</a:t>
            </a:r>
            <a:endParaRPr lang="en-US" sz="1050" dirty="0"/>
          </a:p>
        </p:txBody>
      </p:sp>
      <p:sp>
        <p:nvSpPr>
          <p:cNvPr id="26" name="Up-Down Arrow 25"/>
          <p:cNvSpPr/>
          <p:nvPr/>
        </p:nvSpPr>
        <p:spPr>
          <a:xfrm>
            <a:off x="6621805" y="5512906"/>
            <a:ext cx="66892" cy="921026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381187" y="6411580"/>
            <a:ext cx="1757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66FF33"/>
                </a:solidFill>
                <a:latin typeface="Bodoni MT Black" panose="02070A03080606020203" pitchFamily="18" charset="0"/>
                <a:cs typeface="Khmer OS Freehand" panose="02000500000000020004" pitchFamily="2" charset="0"/>
              </a:rPr>
              <a:t>CurrentPoint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9260114" y="5015472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Bodoni MT Black" panose="02070A03080606020203" pitchFamily="18" charset="0"/>
                <a:cs typeface="Khmer OS Freehand" panose="02000500000000020004" pitchFamily="2" charset="0"/>
              </a:rPr>
              <a:t>Setpiont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920903" y="5770636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Bodoni MT Black" panose="02070A03080606020203" pitchFamily="18" charset="0"/>
                <a:cs typeface="Khmer OS Freehand" panose="02000500000000020004" pitchFamily="2" charset="0"/>
              </a:rPr>
              <a:t>Error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453326" y="4072933"/>
            <a:ext cx="7349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ជាគំលាត់ពី</a:t>
            </a:r>
            <a:r>
              <a:rPr lang="en-US" dirty="0" err="1">
                <a:solidFill>
                  <a:srgbClr val="00206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Setpiont</a:t>
            </a:r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និង </a:t>
            </a:r>
            <a:r>
              <a:rPr lang="en-US" dirty="0" err="1">
                <a:solidFill>
                  <a:srgbClr val="00206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CurrentPoint</a:t>
            </a:r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អាចជាចំនួនវិជ្ជាមាន និង អវិជ្ជាមាន</a:t>
            </a:r>
            <a:endParaRPr lang="en-US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60291" y="4053793"/>
            <a:ext cx="881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Error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402978" y="2701356"/>
            <a:ext cx="1762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206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CurrentPoint</a:t>
            </a:r>
            <a:r>
              <a:rPr lang="en-US" sz="2000" dirty="0">
                <a:solidFill>
                  <a:srgbClr val="00206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 :</a:t>
            </a:r>
          </a:p>
        </p:txBody>
      </p:sp>
      <p:sp>
        <p:nvSpPr>
          <p:cNvPr id="33" name="5-Point Star 32"/>
          <p:cNvSpPr/>
          <p:nvPr/>
        </p:nvSpPr>
        <p:spPr>
          <a:xfrm>
            <a:off x="2137892" y="3609739"/>
            <a:ext cx="296642" cy="244066"/>
          </a:xfrm>
          <a:prstGeom prst="star5">
            <a:avLst>
              <a:gd name="adj" fmla="val 1768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/>
          <p:nvPr/>
        </p:nvSpPr>
        <p:spPr>
          <a:xfrm>
            <a:off x="2163650" y="2764331"/>
            <a:ext cx="217129" cy="197811"/>
          </a:xfrm>
          <a:prstGeom prst="star5">
            <a:avLst>
              <a:gd name="adj" fmla="val 1768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440164" y="3124159"/>
            <a:ext cx="1505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00206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SetPoint</a:t>
            </a:r>
            <a:r>
              <a:rPr lang="en-US" sz="2400" dirty="0">
                <a:solidFill>
                  <a:srgbClr val="00206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 :</a:t>
            </a:r>
          </a:p>
        </p:txBody>
      </p:sp>
      <p:sp>
        <p:nvSpPr>
          <p:cNvPr id="36" name="5-Point Star 35"/>
          <p:cNvSpPr/>
          <p:nvPr/>
        </p:nvSpPr>
        <p:spPr>
          <a:xfrm>
            <a:off x="2150771" y="4059366"/>
            <a:ext cx="276515" cy="264208"/>
          </a:xfrm>
          <a:prstGeom prst="star5">
            <a:avLst>
              <a:gd name="adj" fmla="val 1768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683513" y="5200139"/>
            <a:ext cx="386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odoni MT Black" panose="02070A03080606020203" pitchFamily="18" charset="0"/>
              </a:rPr>
              <a:t>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94337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19803" y="1757"/>
            <a:ext cx="9143999" cy="5042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63869" y="-41786"/>
            <a:ext cx="3220589" cy="74066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38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0000"/>
                </a:solidFill>
                <a:latin typeface="Bodoni MT Black" panose="02070A03080606020203" pitchFamily="18" charset="0"/>
              </a:rPr>
              <a:t>PID</a:t>
            </a:r>
            <a:r>
              <a:rPr lang="km-KH" sz="3200" dirty="0">
                <a:solidFill>
                  <a:srgbClr val="FF0000"/>
                </a:solidFill>
                <a:latin typeface="Bodoni MT Black" panose="02070A03080606020203" pitchFamily="18" charset="0"/>
              </a:rPr>
              <a:t>​</a:t>
            </a:r>
            <a:r>
              <a:rPr lang="en-US" sz="3200" dirty="0">
                <a:solidFill>
                  <a:srgbClr val="FF0000"/>
                </a:solidFill>
                <a:latin typeface="Bodoni MT Black" panose="02070A03080606020203" pitchFamily="18" charset="0"/>
              </a:rPr>
              <a:t> Formula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7720" y="1082188"/>
                <a:ext cx="9144000" cy="535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Output</a:t>
                </a:r>
                <a:r>
                  <a:rPr lang="en-US" sz="2000" dirty="0">
                    <a:solidFill>
                      <a:srgbClr val="FF0000"/>
                    </a:solidFill>
                    <a:latin typeface="Wide Latin" panose="020A0A070505050204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f>
                          <m:f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>
                  <a:latin typeface="Wide Latin" panose="020A0A070505050204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720" y="1082188"/>
                <a:ext cx="9144000" cy="535659"/>
              </a:xfrm>
              <a:prstGeom prst="rect">
                <a:avLst/>
              </a:prstGeom>
              <a:blipFill rotWithShape="0">
                <a:blip r:embed="rId2"/>
                <a:stretch>
                  <a:fillRect l="-733" b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289273" y="549585"/>
            <a:ext cx="234265" cy="29668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280220" y="1696577"/>
            <a:ext cx="303112" cy="901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8276703" y="708482"/>
            <a:ext cx="363154" cy="21081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885207" y="2562930"/>
            <a:ext cx="1093138" cy="12000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26299" y="2937784"/>
            <a:ext cx="272416" cy="6889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67111" y="2961302"/>
            <a:ext cx="272416" cy="6889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197868" y="1611250"/>
            <a:ext cx="209087" cy="30257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5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8743387" y="1617846"/>
            <a:ext cx="209087" cy="30257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438481" y="1611250"/>
            <a:ext cx="209087" cy="30257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7899257" y="1615526"/>
            <a:ext cx="209087" cy="30257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2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8318790" y="1615526"/>
            <a:ext cx="209087" cy="30257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3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497757" y="879907"/>
            <a:ext cx="1083851" cy="14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6345518" y="630551"/>
            <a:ext cx="1131406" cy="9321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364631" y="641801"/>
            <a:ext cx="1575280" cy="906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382137" y="665810"/>
            <a:ext cx="1987012" cy="8813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6399720" y="663841"/>
            <a:ext cx="2338658" cy="8989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6329281" y="630550"/>
            <a:ext cx="2898059" cy="9574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9526005" y="709987"/>
            <a:ext cx="1064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3600" dirty="0">
                <a:solidFill>
                  <a:srgbClr val="002060"/>
                </a:solidFill>
                <a:latin typeface="Wide Latin" panose="020A0A07050505020404" pitchFamily="18" charset="0"/>
              </a:rPr>
              <a:t>គំនូស ផ្លូវ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643036" y="549585"/>
            <a:ext cx="28424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Khmer OS Freehand" panose="02000500000000020004" pitchFamily="2" charset="0"/>
                <a:cs typeface="Khmer OS Freehand" panose="02000500000000020004" pitchFamily="2" charset="0"/>
              </a:rPr>
              <a:t>Sensor TCR T500</a:t>
            </a:r>
            <a:r>
              <a:rPr lang="en-US" dirty="0">
                <a:solidFill>
                  <a:srgbClr val="002060"/>
                </a:solidFill>
                <a:latin typeface="Wide Latin" panose="020A0A07050505020404" pitchFamily="18" charset="0"/>
              </a:rPr>
              <a:t> </a:t>
            </a:r>
            <a:r>
              <a:rPr lang="km-KH" sz="3600" dirty="0">
                <a:solidFill>
                  <a:srgbClr val="002060"/>
                </a:solidFill>
                <a:latin typeface="Wide Latin" panose="020A0A07050505020404" pitchFamily="18" charset="0"/>
              </a:rPr>
              <a:t>ចំនួន ៥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841689" y="1532814"/>
            <a:ext cx="39501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P[]= 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10,100,200,300,390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59161" y="3786730"/>
            <a:ext cx="78652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en-GB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=S1*P[0]+S2*P[1]+S3*P[2]+S4*P[3]+S5*P[4]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880323" y="4113000"/>
            <a:ext cx="8710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TotalSum</a:t>
            </a:r>
            <a:r>
              <a:rPr lang="en-GB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S1+ S2 + S3 + S4 + S5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890856" y="4513110"/>
            <a:ext cx="458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EA61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CurrentPiont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Average/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TotalSum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847930" y="5576031"/>
            <a:ext cx="1519968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32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ចំណាំ៖</a:t>
            </a:r>
          </a:p>
          <a:p>
            <a:r>
              <a:rPr lang="en-U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S= Sensor</a:t>
            </a:r>
          </a:p>
          <a:p>
            <a:r>
              <a:rPr lang="en-U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P=  Point</a:t>
            </a:r>
            <a:endParaRPr lang="en-US" dirty="0"/>
          </a:p>
        </p:txBody>
      </p:sp>
      <p:sp>
        <p:nvSpPr>
          <p:cNvPr id="59" name="Title 1"/>
          <p:cNvSpPr txBox="1">
            <a:spLocks/>
          </p:cNvSpPr>
          <p:nvPr/>
        </p:nvSpPr>
        <p:spPr>
          <a:xfrm>
            <a:off x="1880323" y="4952659"/>
            <a:ext cx="9792032" cy="12808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38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>
                <a:solidFill>
                  <a:srgbClr val="0B7B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Speed = (</a:t>
            </a:r>
            <a:r>
              <a:rPr lang="en-GB" sz="2000" b="1" dirty="0" err="1">
                <a:solidFill>
                  <a:srgbClr val="0B7B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kp</a:t>
            </a:r>
            <a:r>
              <a:rPr lang="en-GB" sz="2000" b="1" dirty="0">
                <a:solidFill>
                  <a:srgbClr val="0B7B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*Error)+(Error-</a:t>
            </a:r>
            <a:r>
              <a:rPr lang="en-GB" sz="2000" b="1" dirty="0" err="1">
                <a:solidFill>
                  <a:srgbClr val="0B7B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PreError</a:t>
            </a:r>
            <a:r>
              <a:rPr lang="en-GB" sz="2000" b="1" dirty="0">
                <a:solidFill>
                  <a:srgbClr val="0B7B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)*(</a:t>
            </a:r>
            <a:r>
              <a:rPr lang="en-GB" sz="2000" b="1" dirty="0" err="1">
                <a:solidFill>
                  <a:srgbClr val="0B7B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kd</a:t>
            </a:r>
            <a:r>
              <a:rPr lang="en-GB" sz="2000" b="1" dirty="0">
                <a:solidFill>
                  <a:srgbClr val="0B7B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)+(</a:t>
            </a:r>
            <a:r>
              <a:rPr lang="en-GB" sz="2000" b="1" dirty="0" err="1">
                <a:solidFill>
                  <a:srgbClr val="0B7B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ki</a:t>
            </a:r>
            <a:r>
              <a:rPr lang="en-GB" sz="2000" b="1" dirty="0">
                <a:solidFill>
                  <a:srgbClr val="0B7B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*</a:t>
            </a:r>
            <a:r>
              <a:rPr lang="en-GB" sz="2000" b="1" dirty="0" err="1">
                <a:solidFill>
                  <a:srgbClr val="0B7B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TotalError</a:t>
            </a:r>
            <a:r>
              <a:rPr lang="en-GB" sz="2000" b="1" dirty="0">
                <a:solidFill>
                  <a:srgbClr val="0B7B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5" t="13892" r="62174" b="12197"/>
          <a:stretch/>
        </p:blipFill>
        <p:spPr>
          <a:xfrm rot="5400000">
            <a:off x="3879714" y="582883"/>
            <a:ext cx="1691527" cy="4489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Oval 60"/>
          <p:cNvSpPr/>
          <p:nvPr/>
        </p:nvSpPr>
        <p:spPr>
          <a:xfrm>
            <a:off x="3014962" y="2263099"/>
            <a:ext cx="797663" cy="5543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16" idx="2"/>
          </p:cNvCxnSpPr>
          <p:nvPr/>
        </p:nvCxnSpPr>
        <p:spPr>
          <a:xfrm flipH="1">
            <a:off x="3816750" y="1762539"/>
            <a:ext cx="3621731" cy="5861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743808" y="5442478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Kp</a:t>
            </a:r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,Ki : is a constant value(we set it).</a:t>
            </a:r>
          </a:p>
          <a:p>
            <a:r>
              <a:rPr lang="en-GB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PreError</a:t>
            </a:r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: is a </a:t>
            </a:r>
            <a:r>
              <a:rPr lang="en-GB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lastest</a:t>
            </a:r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Error.</a:t>
            </a:r>
          </a:p>
          <a:p>
            <a:r>
              <a:rPr lang="en-GB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PreError</a:t>
            </a:r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Error</a:t>
            </a:r>
          </a:p>
          <a:p>
            <a:r>
              <a:rPr lang="en-GB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TotalError</a:t>
            </a:r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a sum of all error</a:t>
            </a:r>
          </a:p>
          <a:p>
            <a:endParaRPr lang="en-GB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3172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9803" y="1757"/>
            <a:ext cx="9143999" cy="5042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109126" y="-59119"/>
            <a:ext cx="5150989" cy="74066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38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0000"/>
                </a:solidFill>
                <a:latin typeface="Bodoni MT Black" panose="02070A03080606020203" pitchFamily="18" charset="0"/>
              </a:rPr>
              <a:t>Proportional Control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758584" y="687201"/>
            <a:ext cx="2281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 Derivative</a:t>
            </a:r>
            <a:endParaRPr lang="km-KH" sz="2800" b="1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2800" b="1" dirty="0">
                <a:solidFill>
                  <a:srgbClr val="00B050"/>
                </a:solidFill>
                <a:latin typeface="Arial Black" panose="020B0A04020102020204" pitchFamily="34" charset="0"/>
              </a:rPr>
              <a:t>Control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63662" y="681547"/>
            <a:ext cx="69015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m-KH" altLang="en-US" sz="20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វាគឺជាអត្រាដែលរ៉ូបូតយោលទៅខាងឆ្វេងនិងខាងស្តាំអំពីខ្</a:t>
            </a:r>
            <a:r>
              <a:rPr lang="km-KH" altLang="en-US" sz="2000" dirty="0" smtClean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សែ។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m-KH" altLang="en-US" sz="2000" dirty="0">
                <a:latin typeface="Khmer OS" panose="02000500000000020004" pitchFamily="2" charset="0"/>
                <a:cs typeface="Khmer OS" panose="02000500000000020004" pitchFamily="2" charset="0"/>
              </a:rPr>
              <a:t>វាមានន័យថារ៉ូបូត</a:t>
            </a:r>
            <a:r>
              <a:rPr lang="km-KH" altLang="en-US" sz="2000" dirty="0" smtClean="0">
                <a:latin typeface="Khmer OS" panose="02000500000000020004" pitchFamily="2" charset="0"/>
                <a:cs typeface="Khmer OS" panose="02000500000000020004" pitchFamily="2" charset="0"/>
              </a:rPr>
              <a:t>នឹង</a:t>
            </a:r>
            <a:r>
              <a:rPr lang="km-KH" altLang="en-US" sz="20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altLang="en-US" sz="2000" dirty="0" err="1" smtClean="0">
                <a:latin typeface="Khmer OS" panose="02000500000000020004" pitchFamily="2" charset="0"/>
                <a:cs typeface="Khmer OS" panose="02000500000000020004" pitchFamily="2" charset="0"/>
              </a:rPr>
              <a:t>Countersteer</a:t>
            </a:r>
            <a:r>
              <a:rPr lang="en-US" altLang="en-US" sz="20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altLang="en-US" sz="2000" dirty="0" smtClean="0">
                <a:latin typeface="Khmer OS" panose="02000500000000020004" pitchFamily="2" charset="0"/>
                <a:cs typeface="Khmer OS" panose="02000500000000020004" pitchFamily="2" charset="0"/>
              </a:rPr>
              <a:t>នៅ</a:t>
            </a:r>
            <a:r>
              <a:rPr lang="km-KH" altLang="en-US" sz="2000" dirty="0">
                <a:latin typeface="Khmer OS" panose="02000500000000020004" pitchFamily="2" charset="0"/>
                <a:cs typeface="Khmer OS" panose="02000500000000020004" pitchFamily="2" charset="0"/>
              </a:rPr>
              <a:t>ពេលវាហៀបនឹងទៅ</a:t>
            </a:r>
            <a:r>
              <a:rPr lang="km-KH" altLang="en-US" sz="2000" dirty="0" smtClean="0">
                <a:latin typeface="Khmer OS" panose="02000500000000020004" pitchFamily="2" charset="0"/>
                <a:cs typeface="Khmer OS" panose="02000500000000020004" pitchFamily="2" charset="0"/>
              </a:rPr>
              <a:t>ដល់</a:t>
            </a:r>
            <a:r>
              <a:rPr lang="en-US" altLang="en-US" sz="20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altLang="en-US" sz="2000" dirty="0" err="1" smtClean="0">
                <a:latin typeface="Khmer OS" panose="02000500000000020004" pitchFamily="2" charset="0"/>
                <a:cs typeface="Khmer OS" panose="02000500000000020004" pitchFamily="2" charset="0"/>
              </a:rPr>
              <a:t>Setpoint</a:t>
            </a:r>
            <a:r>
              <a:rPr lang="en-US" altLang="en-US" sz="20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altLang="en-US" sz="2000" dirty="0" smtClean="0">
                <a:latin typeface="Khmer OS" panose="02000500000000020004" pitchFamily="2" charset="0"/>
                <a:cs typeface="Khmer OS" panose="02000500000000020004" pitchFamily="2" charset="0"/>
              </a:rPr>
              <a:t>។</a:t>
            </a:r>
            <a:r>
              <a:rPr lang="km-KH" altLang="en-US" sz="2000" dirty="0">
                <a:latin typeface="Khmer OS" panose="02000500000000020004" pitchFamily="2" charset="0"/>
                <a:cs typeface="Khmer OS" panose="02000500000000020004" pitchFamily="2" charset="0"/>
              </a:rPr>
              <a:t>(ប្រសិនបើអ្នកគិតអំពីវានៅពេលដែលយើងបើកបរឡានឬជិះកង់យើងតែង</a:t>
            </a:r>
            <a:r>
              <a:rPr lang="km-KH" altLang="en-US" sz="2000" dirty="0" smtClean="0">
                <a:latin typeface="Khmer OS" panose="02000500000000020004" pitchFamily="2" charset="0"/>
                <a:cs typeface="Khmer OS" panose="02000500000000020004" pitchFamily="2" charset="0"/>
              </a:rPr>
              <a:t>តែគិតពី </a:t>
            </a:r>
            <a:r>
              <a:rPr lang="en-US" altLang="en-US" sz="2000" dirty="0" err="1" smtClean="0">
                <a:latin typeface="Khmer OS" panose="02000500000000020004" pitchFamily="2" charset="0"/>
                <a:cs typeface="Khmer OS" panose="02000500000000020004" pitchFamily="2" charset="0"/>
              </a:rPr>
              <a:t>Coutersteer</a:t>
            </a:r>
            <a:r>
              <a:rPr lang="en-US" altLang="en-US" sz="20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altLang="en-US" sz="2000" dirty="0" smtClean="0">
                <a:latin typeface="Khmer OS" panose="02000500000000020004" pitchFamily="2" charset="0"/>
                <a:cs typeface="Khmer OS" panose="02000500000000020004" pitchFamily="2" charset="0"/>
              </a:rPr>
              <a:t>នៅ</a:t>
            </a:r>
            <a:r>
              <a:rPr lang="km-KH" altLang="en-US" sz="2000" dirty="0">
                <a:latin typeface="Khmer OS" panose="02000500000000020004" pitchFamily="2" charset="0"/>
                <a:cs typeface="Khmer OS" panose="02000500000000020004" pitchFamily="2" charset="0"/>
              </a:rPr>
              <a:t>មុនពេលយើងទៅដល់ចំណុចដែលយើងចង់ទៅ)</a:t>
            </a:r>
            <a:endParaRPr lang="en-US" altLang="en-US" sz="20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493" y="2796042"/>
            <a:ext cx="66198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305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147293"/>
            <a:ext cx="10018713" cy="3124201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800" dirty="0"/>
              <a:t>1. Initialize the set point </a:t>
            </a:r>
            <a:r>
              <a:rPr lang="en-US" sz="2800" dirty="0">
                <a:solidFill>
                  <a:srgbClr val="006600"/>
                </a:solidFill>
              </a:rPr>
              <a:t>SP</a:t>
            </a:r>
            <a:r>
              <a:rPr lang="en-US" sz="2800" dirty="0"/>
              <a:t>. </a:t>
            </a:r>
          </a:p>
          <a:p>
            <a:pPr>
              <a:buNone/>
            </a:pPr>
            <a:r>
              <a:rPr lang="en-US" sz="2800" dirty="0"/>
              <a:t>2.Read sensor data </a:t>
            </a:r>
            <a:r>
              <a:rPr lang="en-US" sz="2800" dirty="0">
                <a:solidFill>
                  <a:srgbClr val="00B0F0"/>
                </a:solidFill>
              </a:rPr>
              <a:t>PV</a:t>
            </a:r>
            <a:r>
              <a:rPr lang="en-US" sz="2800" dirty="0"/>
              <a:t>. </a:t>
            </a:r>
          </a:p>
          <a:p>
            <a:pPr>
              <a:buNone/>
            </a:pPr>
            <a:r>
              <a:rPr lang="en-US" sz="2800" dirty="0"/>
              <a:t>3.Calculate the error </a:t>
            </a:r>
            <a:r>
              <a:rPr lang="en-US" sz="2800" dirty="0">
                <a:solidFill>
                  <a:srgbClr val="FF0000"/>
                </a:solidFill>
              </a:rPr>
              <a:t>e(t)=</a:t>
            </a:r>
            <a:r>
              <a:rPr lang="en-US" sz="2800" dirty="0">
                <a:solidFill>
                  <a:srgbClr val="00B0F0"/>
                </a:solidFill>
              </a:rPr>
              <a:t>PV</a:t>
            </a:r>
            <a:r>
              <a:rPr lang="en-US" sz="2800" dirty="0">
                <a:solidFill>
                  <a:srgbClr val="FF0000"/>
                </a:solidFill>
              </a:rPr>
              <a:t> - </a:t>
            </a:r>
            <a:r>
              <a:rPr lang="en-US" sz="2800" dirty="0">
                <a:solidFill>
                  <a:srgbClr val="006600"/>
                </a:solidFill>
              </a:rPr>
              <a:t>SP</a:t>
            </a:r>
          </a:p>
          <a:p>
            <a:pPr>
              <a:buNone/>
            </a:pPr>
            <a:r>
              <a:rPr lang="en-US" sz="2800" dirty="0"/>
              <a:t>4.Calculate the output of the PID controller u(t).</a:t>
            </a:r>
          </a:p>
          <a:p>
            <a:pPr>
              <a:buNone/>
            </a:pPr>
            <a:r>
              <a:rPr lang="en-US" sz="2800" dirty="0"/>
              <a:t>5. Apply controller output to the actuators(motors).</a:t>
            </a:r>
          </a:p>
          <a:p>
            <a:pPr>
              <a:buNone/>
            </a:pPr>
            <a:r>
              <a:rPr lang="en-US" sz="2800" dirty="0"/>
              <a:t>6. Go back to step 2.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28800" y="6400800"/>
            <a:ext cx="25908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Prepared By </a:t>
            </a:r>
            <a:r>
              <a:rPr lang="en-US" dirty="0" err="1" smtClean="0"/>
              <a:t>Ouk</a:t>
            </a:r>
            <a:r>
              <a:rPr lang="en-US" dirty="0" smtClean="0"/>
              <a:t> </a:t>
            </a:r>
            <a:r>
              <a:rPr lang="en-US" dirty="0" err="1" smtClean="0"/>
              <a:t>Polyvann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9803" y="1757"/>
            <a:ext cx="9143999" cy="5042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109126" y="-59119"/>
            <a:ext cx="5150989" cy="74066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38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F0000"/>
                </a:solidFill>
                <a:latin typeface="Bodoni MT Black" panose="02070A03080606020203" pitchFamily="18" charset="0"/>
              </a:rPr>
              <a:t>Algorithm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499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2738" y="1517610"/>
            <a:ext cx="10380372" cy="3530908"/>
          </a:xfrm>
        </p:spPr>
        <p:txBody>
          <a:bodyPr>
            <a:normAutofit fontScale="40000" lnSpcReduction="20000"/>
          </a:bodyPr>
          <a:lstStyle/>
          <a:p>
            <a:pPr algn="l"/>
            <a:r>
              <a:rPr lang="en-US" sz="2800" dirty="0" smtClean="0"/>
              <a:t>	</a:t>
            </a:r>
            <a:r>
              <a:rPr lang="en-US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Artificial :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ឧបករណ៍សប្បនិម្មិត</a:t>
            </a:r>
            <a:endParaRPr lang="en-US" sz="6400" dirty="0" smtClean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algn="l"/>
            <a:r>
              <a:rPr lang="en-US" sz="6400" dirty="0">
                <a:latin typeface="Khmer OS" panose="02000500000000020004" pitchFamily="2" charset="0"/>
                <a:cs typeface="Khmer OS" panose="02000500000000020004" pitchFamily="2" charset="0"/>
              </a:rPr>
              <a:t>	</a:t>
            </a:r>
            <a:r>
              <a:rPr lang="en-US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Intelligence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: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សមត្ថ</a:t>
            </a:r>
            <a:r>
              <a:rPr lang="km-KH" sz="6400" dirty="0">
                <a:latin typeface="Khmer OS" panose="02000500000000020004" pitchFamily="2" charset="0"/>
                <a:cs typeface="Khmer OS" panose="02000500000000020004" pitchFamily="2" charset="0"/>
              </a:rPr>
              <a:t>ភាពក្នុងការរៀនសូត្រនិងដោះ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ស្រាយបញ្ហា </a:t>
            </a:r>
            <a:endParaRPr lang="en-US" sz="6400" dirty="0" smtClean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algn="l"/>
            <a:r>
              <a:rPr lang="en-US" sz="6400" dirty="0">
                <a:latin typeface="Khmer OS" panose="02000500000000020004" pitchFamily="2" charset="0"/>
                <a:cs typeface="Khmer OS" panose="02000500000000020004" pitchFamily="2" charset="0"/>
              </a:rPr>
              <a:t>	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គឺ</a:t>
            </a:r>
            <a:r>
              <a:rPr lang="km-KH" sz="6400" dirty="0">
                <a:latin typeface="Khmer OS" panose="02000500000000020004" pitchFamily="2" charset="0"/>
                <a:cs typeface="Khmer OS" panose="02000500000000020004" pitchFamily="2" charset="0"/>
              </a:rPr>
              <a:t>ជាការធ្វើ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ត្រាប់តាម </a:t>
            </a:r>
            <a:r>
              <a:rPr lang="km-KH" sz="6400" dirty="0">
                <a:latin typeface="Khmer OS" panose="02000500000000020004" pitchFamily="2" charset="0"/>
                <a:cs typeface="Khmer OS" panose="02000500000000020004" pitchFamily="2" charset="0"/>
              </a:rPr>
              <a:t>រឺក្លូនននភាព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នៃភាពវៃឆ្លាតរបស់មនុស្ស ដែលអនុញ្ញាត</a:t>
            </a:r>
            <a:r>
              <a:rPr lang="km-KH" sz="6400" dirty="0">
                <a:latin typeface="Khmer OS" panose="02000500000000020004" pitchFamily="2" charset="0"/>
                <a:cs typeface="Khmer OS" panose="02000500000000020004" pitchFamily="2" charset="0"/>
              </a:rPr>
              <a:t>ឲ្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យម៉ាស៊ីន </a:t>
            </a:r>
            <a:r>
              <a:rPr lang="km-KH" sz="6400" dirty="0">
                <a:latin typeface="Khmer OS" panose="02000500000000020004" pitchFamily="2" charset="0"/>
                <a:cs typeface="Khmer OS" panose="02000500000000020004" pitchFamily="2" charset="0"/>
              </a:rPr>
              <a:t>រឺឧបក្រណ៍ជា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ពិសេសប្រព័ន្ធកុំព្យូទ័រអាចអនុត្តបានប្រកដោយភាព</a:t>
            </a:r>
            <a:r>
              <a:rPr lang="km-KH" sz="6400" dirty="0">
                <a:latin typeface="Khmer OS" panose="02000500000000020004" pitchFamily="2" charset="0"/>
                <a:cs typeface="Khmer OS" panose="02000500000000020004" pitchFamily="2" charset="0"/>
              </a:rPr>
              <a:t>ឆ្លលតនៃបុំ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ផុត </a:t>
            </a:r>
            <a:r>
              <a:rPr lang="km-KH" sz="6400" dirty="0">
                <a:latin typeface="Khmer OS" panose="02000500000000020004" pitchFamily="2" charset="0"/>
                <a:cs typeface="Khmer OS" panose="02000500000000020004" pitchFamily="2" charset="0"/>
              </a:rPr>
              <a:t>និង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អាចមានសមត្ថភាព </a:t>
            </a:r>
            <a:r>
              <a:rPr lang="en-US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:</a:t>
            </a:r>
            <a:endParaRPr lang="km-KH" sz="6400" dirty="0" smtClean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algn="l"/>
            <a:r>
              <a:rPr lang="km-KH" sz="6400" dirty="0">
                <a:latin typeface="Khmer OS" panose="02000500000000020004" pitchFamily="2" charset="0"/>
                <a:cs typeface="Khmer OS" panose="02000500000000020004" pitchFamily="2" charset="0"/>
              </a:rPr>
              <a:t>	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•</a:t>
            </a:r>
            <a:r>
              <a:rPr lang="en-US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ក្នុង</a:t>
            </a:r>
            <a:r>
              <a:rPr lang="km-KH" sz="6400" dirty="0">
                <a:latin typeface="Khmer OS" panose="02000500000000020004" pitchFamily="2" charset="0"/>
                <a:cs typeface="Khmer OS" panose="02000500000000020004" pitchFamily="2" charset="0"/>
              </a:rPr>
              <a:t>ការដោះស្រាយ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បញ្ហាៗ</a:t>
            </a:r>
          </a:p>
          <a:p>
            <a:pPr algn="l"/>
            <a:r>
              <a:rPr lang="km-KH" sz="6400" dirty="0">
                <a:latin typeface="Khmer OS" panose="02000500000000020004" pitchFamily="2" charset="0"/>
                <a:cs typeface="Khmer OS" panose="02000500000000020004" pitchFamily="2" charset="0"/>
              </a:rPr>
              <a:t>	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•</a:t>
            </a:r>
            <a:r>
              <a:rPr lang="en-US" sz="64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ក្នុងការធ្វើសមហេតុផល</a:t>
            </a:r>
          </a:p>
          <a:p>
            <a:pPr algn="l"/>
            <a:r>
              <a:rPr lang="en-US" sz="6400" dirty="0" smtClean="0">
                <a:latin typeface="Khmer OS" panose="02000500000000020004" pitchFamily="2" charset="0"/>
                <a:cs typeface="Khmer OS" panose="02000500000000020004" pitchFamily="2" charset="0"/>
              </a:rPr>
              <a:t>          </a:t>
            </a:r>
            <a:r>
              <a:rPr lang="en-US" sz="6400" dirty="0" smtClean="0">
                <a:solidFill>
                  <a:srgbClr val="00B05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6400" dirty="0" smtClean="0">
                <a:solidFill>
                  <a:srgbClr val="00B05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ក្នុង</a:t>
            </a:r>
            <a:r>
              <a:rPr lang="km-KH" sz="6400" dirty="0">
                <a:solidFill>
                  <a:srgbClr val="00B05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ការធ្វើដូច</a:t>
            </a:r>
            <a:r>
              <a:rPr lang="km-KH" sz="6400" dirty="0" smtClean="0">
                <a:solidFill>
                  <a:srgbClr val="00B05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មនុស្សក្នុងរៀនសូត្រ និងការងារផ្សេង</a:t>
            </a:r>
            <a:endParaRPr lang="en-US" sz="6400" dirty="0" smtClean="0">
              <a:solidFill>
                <a:srgbClr val="00B050"/>
              </a:solidFill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algn="l"/>
            <a:endParaRPr lang="en-US" sz="6400" dirty="0"/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 </a:t>
            </a:r>
            <a:r>
              <a:rPr lang="en-US" sz="4800" dirty="0" smtClean="0">
                <a:solidFill>
                  <a:schemeClr val="bg1"/>
                </a:solidFill>
              </a:rPr>
              <a:t>AI 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97" y="5048518"/>
            <a:ext cx="58483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22090" y="1517610"/>
            <a:ext cx="8132294" cy="4923903"/>
          </a:xfrm>
        </p:spPr>
        <p:txBody>
          <a:bodyPr>
            <a:normAutofit/>
          </a:bodyPr>
          <a:lstStyle/>
          <a:p>
            <a:pPr algn="l"/>
            <a:endParaRPr lang="en-US" sz="2800" dirty="0" smtClean="0"/>
          </a:p>
          <a:p>
            <a:pPr marL="457200" indent="-457200" algn="l">
              <a:buFontTx/>
              <a:buChar char="-"/>
            </a:pPr>
            <a:r>
              <a:rPr lang="en-US" sz="2800" dirty="0" smtClean="0"/>
              <a:t>Robotics</a:t>
            </a:r>
          </a:p>
          <a:p>
            <a:pPr marL="457200" indent="-457200" algn="l">
              <a:buFontTx/>
              <a:buChar char="-"/>
            </a:pPr>
            <a:r>
              <a:rPr lang="en-US" sz="2800" dirty="0" smtClean="0"/>
              <a:t>Artificial </a:t>
            </a:r>
            <a:r>
              <a:rPr lang="en-US" sz="2800" dirty="0" err="1" smtClean="0"/>
              <a:t>Intellegence</a:t>
            </a:r>
            <a:r>
              <a:rPr lang="en-US" sz="2800" dirty="0" smtClean="0"/>
              <a:t>(AI)</a:t>
            </a:r>
          </a:p>
          <a:p>
            <a:pPr marL="457200" indent="-457200" algn="l">
              <a:buFontTx/>
              <a:buChar char="-"/>
            </a:pPr>
            <a:r>
              <a:rPr lang="en-US" sz="2800" dirty="0" smtClean="0"/>
              <a:t>AI Robots</a:t>
            </a:r>
          </a:p>
          <a:p>
            <a:pPr marL="457200" indent="-457200" algn="l">
              <a:buFontTx/>
              <a:buChar char="-"/>
            </a:pPr>
            <a:endParaRPr lang="en-US" sz="2800" dirty="0" smtClean="0"/>
          </a:p>
          <a:p>
            <a:pPr marL="457200" indent="-457200" algn="l">
              <a:buFontTx/>
              <a:buChar char="-"/>
            </a:pP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222090" y="527895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Objective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90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22090" y="1517611"/>
            <a:ext cx="8132294" cy="237181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              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ឬយើងអាចហៅបានម៉្យាងទៀត ថា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AI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 គឺជាសាខានៃវិទ្យាសាស្ត្រកុំព្យូទ័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រ </a:t>
            </a:r>
            <a:r>
              <a:rPr lang="ca-E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និងរ៉ូបូតទិចដើម្បើបង្កើតខួរក្បាលនៃម៉ាស៊ីន 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ដែលបច្ចុប្បន្នគេប្រើ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Machine Leaning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.</a:t>
            </a:r>
            <a:endParaRPr lang="en-US" sz="28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 </a:t>
            </a:r>
            <a:r>
              <a:rPr lang="en-US" sz="4800" dirty="0" smtClean="0">
                <a:solidFill>
                  <a:schemeClr val="bg1"/>
                </a:solidFill>
              </a:rPr>
              <a:t>AI 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7" name="Picture 6" descr="Image result for AI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300" y="3725620"/>
            <a:ext cx="5643764" cy="3132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736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22090" y="1517611"/>
            <a:ext cx="9394654" cy="2964238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/>
              <a:t>            Artificial Intelligence </a:t>
            </a:r>
            <a:r>
              <a:rPr lang="km-KH" sz="2800" dirty="0"/>
              <a:t>ដែលគេស្គាល់ថា</a:t>
            </a:r>
            <a:r>
              <a:rPr lang="en-US" sz="2800" dirty="0"/>
              <a:t> AI </a:t>
            </a:r>
            <a:r>
              <a:rPr lang="km-KH" sz="2800" dirty="0"/>
              <a:t>គឺជាការធ្វើត្រាប់តាមឬក្លូននៃភាពវៃឆ្លាតរបស់មនុស្សដែលអនុញ្ញាតឱ្យម៉ាស៊ីនជាពិសេសប្រព័ន្ធកុំព្យួទ័រអាចអនុវត្តបានប្រកបដោយភាពវៃឆ្លាតបំផុត។ តើវាកើតឡើងយ៉ាងម៉េច</a:t>
            </a:r>
            <a:r>
              <a:rPr lang="km-KH" sz="2800" dirty="0" smtClean="0"/>
              <a:t>ទៅ </a:t>
            </a:r>
            <a:r>
              <a:rPr lang="en-US" sz="2800" dirty="0" smtClean="0"/>
              <a:t>? </a:t>
            </a:r>
            <a:r>
              <a:rPr lang="km-KH" sz="2800" dirty="0" smtClean="0"/>
              <a:t>ដូច្នេះជា</a:t>
            </a:r>
            <a:r>
              <a:rPr lang="km-KH" sz="2800" dirty="0"/>
              <a:t>មូលដ្ឋានប្រព័ន្ធ </a:t>
            </a:r>
            <a:r>
              <a:rPr lang="en-US" sz="2800" dirty="0"/>
              <a:t>AI </a:t>
            </a:r>
            <a:r>
              <a:rPr lang="km-KH" sz="2800" dirty="0"/>
              <a:t>យល់ពីបរិយាកាសរបស់វាតាមរបៀបមួយដែលជួយដល់ការវិភាគខ្លួនឯងក្នុងការបង្កើនឱកាស</a:t>
            </a:r>
            <a:r>
              <a:rPr lang="km-KH" sz="2800" dirty="0" smtClean="0"/>
              <a:t>ជោគជ័យ ។</a:t>
            </a:r>
            <a:endParaRPr lang="en-US" sz="2800" dirty="0"/>
          </a:p>
          <a:p>
            <a:pPr algn="l"/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km-KH" sz="4800" dirty="0">
                <a:solidFill>
                  <a:schemeClr val="bg1"/>
                </a:solidFill>
              </a:rPr>
              <a:t>ដូចម្តេចដែលហៅថា </a:t>
            </a:r>
            <a:r>
              <a:rPr lang="en-US" sz="4800" dirty="0">
                <a:solidFill>
                  <a:schemeClr val="bg1"/>
                </a:solidFill>
              </a:rPr>
              <a:t>AI </a:t>
            </a:r>
            <a:r>
              <a:rPr lang="en-US" sz="4800" dirty="0" smtClean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643" y="4216677"/>
            <a:ext cx="4695686" cy="264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2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Language Used For </a:t>
            </a:r>
            <a:r>
              <a:rPr lang="en-US" sz="4800" dirty="0" smtClean="0">
                <a:solidFill>
                  <a:schemeClr val="bg1"/>
                </a:solidFill>
              </a:rPr>
              <a:t>AI 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28811" y="1906072"/>
            <a:ext cx="565382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4400" dirty="0" smtClean="0"/>
              <a:t>Lisp </a:t>
            </a:r>
          </a:p>
          <a:p>
            <a:pPr marL="285750" indent="-285750">
              <a:buFontTx/>
              <a:buChar char="-"/>
            </a:pPr>
            <a:r>
              <a:rPr lang="en-US" sz="4400" dirty="0" smtClean="0"/>
              <a:t>Prolog</a:t>
            </a:r>
          </a:p>
          <a:p>
            <a:pPr marL="285750" indent="-285750">
              <a:buFontTx/>
              <a:buChar char="-"/>
            </a:pPr>
            <a:r>
              <a:rPr lang="en-US" sz="4400" dirty="0" smtClean="0"/>
              <a:t>Python</a:t>
            </a:r>
          </a:p>
          <a:p>
            <a:pPr marL="285750" indent="-285750">
              <a:buFontTx/>
              <a:buChar char="-"/>
            </a:pPr>
            <a:r>
              <a:rPr lang="en-US" sz="4400" dirty="0" smtClean="0"/>
              <a:t>Java</a:t>
            </a:r>
          </a:p>
          <a:p>
            <a:pPr marL="285750" indent="-285750">
              <a:buFontTx/>
              <a:buChar char="-"/>
            </a:pPr>
            <a:r>
              <a:rPr lang="en-US" sz="4400" dirty="0" smtClean="0"/>
              <a:t>C++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988" y="2059098"/>
            <a:ext cx="51530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8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22090" y="1594883"/>
            <a:ext cx="9280933" cy="2127111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Obstacle Avoiding Robot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គឺជារ៉ូបូត ដែលរត់លើផ្លូវត្រង់ ប៉ុន្តែនៅពេលដែលវាជួបនឹងវត្ថុដែលជាឧបសគ្គ នោះវានឹងគេចពីការប៉ះទង្គិចនឹងឧបសគ្គ។​ វាមានសមាសធាតុមួយចំនួនដែលធ្វើអោយវារត់តាមផ្លូវដែល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បាននិង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គេចពីការប៉ះទង្គិ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ច។</a:t>
            </a:r>
            <a:endParaRPr lang="en-US" sz="28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 Obstacle Robot 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404" y="3261535"/>
            <a:ext cx="5267458" cy="362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0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70729" y="1594883"/>
            <a:ext cx="8132294" cy="492390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Microcontroller :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ជាខួរក្បាលរបស់រ៉ូប៉ូត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ដែលគិត វិភាគ​គណនាតាមភាសា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​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​កូដទៅ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ជា​ភាសា ដែលរ៉ូប៉ូតអាចយល់់បាន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រួចបញ្ជាទៅ 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Devices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 ដើម្បីធ្វើប្រតិបត្តការណ៍។</a:t>
            </a:r>
            <a:endParaRPr lang="en-US" sz="28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Components 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061" y="3425166"/>
            <a:ext cx="3133592" cy="329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653" y="3406434"/>
            <a:ext cx="3388983" cy="331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2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70729" y="1594883"/>
            <a:ext cx="8132294" cy="492390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Ultrasonic Sensor:</a:t>
            </a:r>
            <a:r>
              <a:rPr lang="km-KH" altLang="en-US" sz="28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នេះជាឧបករណ៍សំរាប់បញ្ជូនប្រេកង់សំឡេង ខ្ពស់យ៉ាងតិច</a:t>
            </a:r>
            <a:r>
              <a:rPr lang="en-US" altLang="en-US" sz="28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20KHz</a:t>
            </a:r>
            <a:r>
              <a:rPr lang="km-KH" altLang="en-US" sz="28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ហើយបន្ទាប់មកវាចាំទទួលសំឡេងដែលត្រលប់បក</a:t>
            </a:r>
            <a:r>
              <a:rPr lang="km-KH" altLang="en-US" sz="2800" dirty="0" smtClean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វិញ ។</a:t>
            </a:r>
            <a:r>
              <a:rPr lang="km-KH" altLang="en-US" sz="28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​ </a:t>
            </a:r>
            <a:r>
              <a:rPr lang="en-US" altLang="en-US" sz="28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ultrasonic sensor </a:t>
            </a:r>
            <a:r>
              <a:rPr lang="km-KH" altLang="en-US" sz="28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មាន </a:t>
            </a:r>
            <a:r>
              <a:rPr lang="en-US" altLang="en-US" sz="28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pins</a:t>
            </a:r>
            <a:r>
              <a:rPr lang="km-KH" altLang="en-US" sz="28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​ ចំនួន </a:t>
            </a:r>
            <a:r>
              <a:rPr lang="en-US" altLang="en-US" sz="28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4 </a:t>
            </a:r>
            <a:r>
              <a:rPr lang="km-KH" altLang="en-US" sz="2800" dirty="0">
                <a:solidFill>
                  <a:srgbClr val="212121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មានដូចជា 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dirty="0" err="1"/>
              <a:t>Vcc</a:t>
            </a:r>
            <a:r>
              <a:rPr lang="en-US" sz="2800" dirty="0"/>
              <a:t> = 5V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dirty="0"/>
              <a:t>GND = Ground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dirty="0"/>
              <a:t>Trig = Pin of </a:t>
            </a:r>
            <a:r>
              <a:rPr lang="en-US" sz="2800" dirty="0" err="1"/>
              <a:t>Aduino</a:t>
            </a:r>
            <a:endParaRPr lang="en-US" sz="2800" dirty="0"/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dirty="0"/>
              <a:t>Echo = Pin of </a:t>
            </a:r>
            <a:r>
              <a:rPr lang="en-US" sz="2800" dirty="0" err="1"/>
              <a:t>Aduino</a:t>
            </a:r>
            <a:endParaRPr lang="en-US" sz="2800" dirty="0"/>
          </a:p>
          <a:p>
            <a:pPr marL="457200" indent="-457200" algn="l">
              <a:buFont typeface="Wingdings" panose="05000000000000000000" pitchFamily="2" charset="2"/>
              <a:buChar char="v"/>
            </a:pP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Components </a:t>
            </a:r>
            <a:endParaRPr lang="en-US" sz="48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939845" y="2666152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386" y="3357267"/>
            <a:ext cx="4940614" cy="304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70729" y="1594883"/>
            <a:ext cx="8132294" cy="492390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err="1">
                <a:latin typeface="Khmer OS" panose="02000500000000020004" pitchFamily="2" charset="0"/>
                <a:cs typeface="Khmer OS" panose="02000500000000020004" pitchFamily="2" charset="0"/>
              </a:rPr>
              <a:t>Vcc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ភ្ជាប់ជាមួយ 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pin 5v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របស់ </a:t>
            </a:r>
            <a:r>
              <a:rPr lang="en-US" sz="2800" dirty="0" err="1">
                <a:latin typeface="Khmer OS" panose="02000500000000020004" pitchFamily="2" charset="0"/>
                <a:cs typeface="Khmer OS" panose="02000500000000020004" pitchFamily="2" charset="0"/>
              </a:rPr>
              <a:t>Aduino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GND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ភ្ជាប់ជាមួយ 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pin </a:t>
            </a:r>
            <a:r>
              <a:rPr lang="en-US" sz="2800" dirty="0" err="1">
                <a:latin typeface="Khmer OS" panose="02000500000000020004" pitchFamily="2" charset="0"/>
                <a:cs typeface="Khmer OS" panose="02000500000000020004" pitchFamily="2" charset="0"/>
              </a:rPr>
              <a:t>Gnd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របស់ </a:t>
            </a:r>
            <a:r>
              <a:rPr lang="en-US" sz="2800" dirty="0" err="1">
                <a:latin typeface="Khmer OS" panose="02000500000000020004" pitchFamily="2" charset="0"/>
                <a:cs typeface="Khmer OS" panose="02000500000000020004" pitchFamily="2" charset="0"/>
              </a:rPr>
              <a:t>Aduino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Trig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ភ្ជាប់ជាមួយ 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pin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របស់ </a:t>
            </a:r>
            <a:r>
              <a:rPr lang="en-US" sz="2800" dirty="0" err="1">
                <a:latin typeface="Khmer OS" panose="02000500000000020004" pitchFamily="2" charset="0"/>
                <a:cs typeface="Khmer OS" panose="02000500000000020004" pitchFamily="2" charset="0"/>
              </a:rPr>
              <a:t>Aduino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Echo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ភ្ជាប់ជាមួយ 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pin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របស់ </a:t>
            </a:r>
            <a:r>
              <a:rPr lang="en-US" sz="2800" dirty="0" err="1">
                <a:latin typeface="Khmer OS" panose="02000500000000020004" pitchFamily="2" charset="0"/>
                <a:cs typeface="Khmer OS" panose="02000500000000020004" pitchFamily="2" charset="0"/>
              </a:rPr>
              <a:t>Aduino</a:t>
            </a:r>
            <a:endParaRPr lang="en-US" sz="28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algn="l"/>
            <a:r>
              <a:rPr lang="en-US" sz="2800" dirty="0"/>
              <a:t>Example :</a:t>
            </a:r>
          </a:p>
          <a:p>
            <a:pPr algn="l"/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How to connect: 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712" y="4056833"/>
            <a:ext cx="6120888" cy="255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6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70729" y="1594883"/>
            <a:ext cx="8132294" cy="4923903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S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ound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ត្រូវបានគេចែកជា​ ៣​ ប្រភេទ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Infrasound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: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ជាសំឡេងដែលបានប្រេកងទាបជាង 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20Hz 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វា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មានចំពោះសត្វ ដំរី​ ត្រីបាឡែន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-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ល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-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។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Audible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Frequencies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: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ជាសំឡេងដែលបានប្រេកង ពី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20Hz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ទៅ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20Khz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ដែល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ជាប្រេកងមនុស្សយើងអាចស្ដាប់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បាន ។</a:t>
            </a:r>
            <a:endParaRPr lang="km-KH" sz="28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Ultrasound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: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ជា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សំឡេងដែលមានប្រេកងខ្ពស់ជា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20Khz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 ឡើង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ទៅ ។</a:t>
            </a:r>
            <a:endParaRPr lang="en-US" sz="28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2090" y="521109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Sounds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832" y="5241701"/>
            <a:ext cx="5408741" cy="15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27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70729" y="1594883"/>
            <a:ext cx="8132294" cy="492390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Trig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ជា 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pin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ដែល បញ្ជេញសំឡេងដែលមានប្រេកង់ខ្ពស់ដើម្បីទៅប៉ះនិង</a:t>
            </a:r>
            <a:r>
              <a:rPr lang="en-US" sz="2800" b="1" dirty="0">
                <a:ln w="0">
                  <a:solidFill>
                    <a:schemeClr val="bg1"/>
                  </a:solidFill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Obstacle </a:t>
            </a:r>
            <a:r>
              <a:rPr lang="km-KH" sz="2800" b="1" dirty="0">
                <a:ln w="0">
                  <a:solidFill>
                    <a:schemeClr val="bg1"/>
                  </a:solidFill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។</a:t>
            </a:r>
            <a:endParaRPr lang="en-US" sz="28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Echo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ជា 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pin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​​ ដែល ចាំទទូលសំឡេង ដែល ត្រលប់ពី 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Obstacle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មកវិញ</a:t>
            </a:r>
            <a:endParaRPr lang="en-US" sz="28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ដំណើរការវាដូចជាសត្វក្រចៀវ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ដែលពេលវាហោះ ប្រើសំឡេងដើម្បីដឹងថាមានអ្វីនៅពីមុខវា រឺអត់។ហើយប្រេកង់របស់វាមានកំរិតខ្ពស់ដែលមនុស្សមិនអាចស្ដាប់លឺបាន</a:t>
            </a:r>
          </a:p>
          <a:p>
            <a:pPr algn="l"/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222090" y="521109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Proccess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468" y="4857723"/>
            <a:ext cx="3943123" cy="200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4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338000" y="1517608"/>
            <a:ext cx="9165022" cy="4923903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Line follower  and Obstacle robot ,</a:t>
            </a:r>
            <a:r>
              <a:rPr lang="en-US" sz="2800" dirty="0"/>
              <a:t> Humanoid talking robot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Type of AI Robots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00" y="2477542"/>
            <a:ext cx="4365242" cy="30040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104" y="2313637"/>
            <a:ext cx="3136280" cy="31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22090" y="1594883"/>
            <a:ext cx="9280933" cy="224302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dirty="0" smtClean="0"/>
              <a:t>	</a:t>
            </a:r>
            <a:r>
              <a:rPr lang="en-US" sz="2800" dirty="0" smtClean="0">
                <a:cs typeface="+mj-cs"/>
              </a:rPr>
              <a:t>AI </a:t>
            </a:r>
            <a:r>
              <a:rPr lang="en-US" sz="2800" dirty="0">
                <a:cs typeface="+mj-cs"/>
              </a:rPr>
              <a:t>robots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គឺមុខវិជ្ជាមួយតម្រូវអោយសិស្សានុសិស្សត្រូវសិក្សាយ៉ាងលម្អិត​ទៅលើផ្នែករូបូតទិច និង បញ្ញាសិប្បនិម្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មិត(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AI)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 ។ ជាមួយគ្នានេះផង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ដែរក៏ត្រូវសិក្សាអំពីពីសមាសភាគនៃ 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AI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និង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Robotics</a:t>
            </a:r>
            <a:r>
              <a:rPr lang="en-US" sz="28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។ 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សិក្សា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ពីកម្មវិធីរបស់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AI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សំរាប់ដំណើរការរ៉ូបូត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។</a:t>
            </a:r>
            <a:endParaRPr lang="en-US" sz="2800" dirty="0" smtClean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algn="l"/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What is AI Robotics ? </a:t>
            </a:r>
            <a:endParaRPr lang="en-US" sz="4800" dirty="0"/>
          </a:p>
        </p:txBody>
      </p:sp>
      <p:pic>
        <p:nvPicPr>
          <p:cNvPr id="7" name="Picture 6" descr="VennDiagramRoboticsA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405" y="3387144"/>
            <a:ext cx="4218301" cy="3024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343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22090" y="1517610"/>
            <a:ext cx="8132294" cy="4923903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AI robots with face                             Open Cat robot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Type of AI Robots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762" y="2182767"/>
            <a:ext cx="4010025" cy="3857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7" y="2182766"/>
            <a:ext cx="6002574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70728" y="1517609"/>
            <a:ext cx="8132294" cy="492390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                       </a:t>
            </a:r>
            <a:r>
              <a:rPr lang="en-US" sz="2800" b="1" dirty="0" smtClean="0"/>
              <a:t>Robots </a:t>
            </a:r>
            <a:r>
              <a:rPr lang="en-US" sz="2800" b="1" dirty="0"/>
              <a:t>in medical science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Type of AI Robots</a:t>
            </a:r>
            <a:endParaRPr lang="en-US" sz="4800" dirty="0"/>
          </a:p>
        </p:txBody>
      </p:sp>
      <p:pic>
        <p:nvPicPr>
          <p:cNvPr id="2050" name="Picture 2" descr="Image result for Ai robots in raspber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707" y="1984656"/>
            <a:ext cx="5032375" cy="28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090" y="1984656"/>
            <a:ext cx="3041215" cy="38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8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Using of AI Robots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63" y="2016549"/>
            <a:ext cx="4469304" cy="2974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56" y="1942599"/>
            <a:ext cx="4534375" cy="25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4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Using of AI Robots</a:t>
            </a:r>
            <a:endParaRPr lang="en-US" sz="4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456" y="1942599"/>
            <a:ext cx="4080926" cy="40809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30" y="2423312"/>
            <a:ext cx="4688406" cy="311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7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090" y="1596980"/>
            <a:ext cx="8600860" cy="2570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Using of AI Robots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090" y="4266999"/>
            <a:ext cx="8600860" cy="255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9" y="1700011"/>
            <a:ext cx="9215245" cy="4404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Evolution of AI Robot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6037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350949"/>
            <a:ext cx="10018713" cy="6536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8" y="1167618"/>
            <a:ext cx="10459163" cy="5345723"/>
          </a:xfrm>
        </p:spPr>
        <p:txBody>
          <a:bodyPr>
            <a:normAutofit fontScale="40000" lnSpcReduction="20000"/>
          </a:bodyPr>
          <a:lstStyle/>
          <a:p>
            <a:pPr marL="514350" indent="-514350">
              <a:buAutoNum type="arabicPeriod"/>
            </a:pPr>
            <a:r>
              <a:rPr lang="en-US" sz="5900" dirty="0" smtClean="0"/>
              <a:t>Write a program to find distance between  ultrasonic sensor and object and displays it on serial monitor</a:t>
            </a:r>
          </a:p>
          <a:p>
            <a:pPr marL="514350" indent="-514350">
              <a:buFont typeface="Arial"/>
              <a:buAutoNum type="arabicPeriod"/>
            </a:pPr>
            <a:r>
              <a:rPr lang="en-US" sz="5900" dirty="0"/>
              <a:t>Write a program to </a:t>
            </a:r>
            <a:r>
              <a:rPr lang="en-US" sz="5900" dirty="0" smtClean="0"/>
              <a:t>use to :</a:t>
            </a:r>
          </a:p>
          <a:p>
            <a:pPr marL="0" indent="0">
              <a:buNone/>
            </a:pPr>
            <a:r>
              <a:rPr lang="en-US" sz="5900" dirty="0" smtClean="0"/>
              <a:t>       When HC-SR04 detect object led1 on</a:t>
            </a:r>
          </a:p>
          <a:p>
            <a:pPr marL="0" indent="0">
              <a:buNone/>
            </a:pPr>
            <a:r>
              <a:rPr lang="en-US" sz="5900" dirty="0"/>
              <a:t> </a:t>
            </a:r>
            <a:r>
              <a:rPr lang="en-US" sz="5900" dirty="0" smtClean="0"/>
              <a:t>      When </a:t>
            </a:r>
            <a:r>
              <a:rPr lang="en-US" sz="5900" dirty="0"/>
              <a:t>HC-SR04 </a:t>
            </a:r>
            <a:r>
              <a:rPr lang="en-US" sz="5900" dirty="0" smtClean="0"/>
              <a:t>do not detect </a:t>
            </a:r>
            <a:r>
              <a:rPr lang="en-US" sz="5900" dirty="0"/>
              <a:t>object </a:t>
            </a:r>
            <a:r>
              <a:rPr lang="en-US" sz="5900" dirty="0" smtClean="0"/>
              <a:t>led2 off</a:t>
            </a:r>
          </a:p>
          <a:p>
            <a:pPr marL="0" indent="0">
              <a:buNone/>
            </a:pPr>
            <a:endParaRPr lang="en-US" sz="5900" dirty="0"/>
          </a:p>
          <a:p>
            <a:pPr marL="0" indent="0">
              <a:buNone/>
            </a:pPr>
            <a:r>
              <a:rPr lang="en-US" sz="5900" dirty="0" smtClean="0"/>
              <a:t>3. Write </a:t>
            </a:r>
            <a:r>
              <a:rPr lang="en-US" sz="5900" dirty="0"/>
              <a:t>a program to find distance between  ultrasonic sensor and object and displays it </a:t>
            </a:r>
            <a:r>
              <a:rPr lang="en-US" sz="5900" dirty="0" smtClean="0"/>
              <a:t>LCD .</a:t>
            </a:r>
          </a:p>
          <a:p>
            <a:pPr marL="0" indent="0">
              <a:buNone/>
            </a:pPr>
            <a:r>
              <a:rPr lang="en-US" sz="5900" dirty="0" smtClean="0"/>
              <a:t>4. What is AI, Robotics , Computer Science, and </a:t>
            </a:r>
            <a:r>
              <a:rPr lang="en-US" sz="5900" dirty="0" err="1" smtClean="0"/>
              <a:t>Engenearing</a:t>
            </a:r>
            <a:r>
              <a:rPr lang="en-US" sz="5900" dirty="0" smtClean="0"/>
              <a:t> ?</a:t>
            </a:r>
          </a:p>
          <a:p>
            <a:pPr marL="0" indent="0">
              <a:buNone/>
            </a:pPr>
            <a:r>
              <a:rPr lang="en-US" sz="5900" dirty="0" smtClean="0"/>
              <a:t>5. What is difference between AI and Computer Science ?</a:t>
            </a:r>
          </a:p>
          <a:p>
            <a:pPr marL="0" indent="0">
              <a:buNone/>
            </a:pPr>
            <a:r>
              <a:rPr lang="en-US" sz="5900" dirty="0" smtClean="0"/>
              <a:t>6. Creates App used on smart phone to control Bluetooth control Lamp(Lesson 5)</a:t>
            </a:r>
            <a:endParaRPr lang="en-US" sz="5900" dirty="0"/>
          </a:p>
          <a:p>
            <a:pPr marL="514350" indent="-514350"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369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976" y="2268794"/>
            <a:ext cx="10018713" cy="1752599"/>
          </a:xfrm>
        </p:spPr>
        <p:txBody>
          <a:bodyPr>
            <a:normAutofit/>
          </a:bodyPr>
          <a:lstStyle/>
          <a:p>
            <a: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382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522" y="312313"/>
            <a:ext cx="10018713" cy="885423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Robotics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197737"/>
            <a:ext cx="10018713" cy="2021981"/>
          </a:xfrm>
        </p:spPr>
        <p:txBody>
          <a:bodyPr/>
          <a:lstStyle/>
          <a:p>
            <a:pPr marL="0" indent="0">
              <a:buNone/>
            </a:pPr>
            <a:r>
              <a:rPr lang="km-KH" b="1" dirty="0">
                <a:latin typeface="Khmer OS" panose="02000500000000020004" pitchFamily="2" charset="0"/>
                <a:cs typeface="Khmer OS" panose="02000500000000020004" pitchFamily="2" charset="0"/>
              </a:rPr>
              <a:t>ដូចម្តេចដែលហៅថា </a:t>
            </a:r>
            <a:r>
              <a:rPr lang="en-US" b="1" dirty="0">
                <a:latin typeface="Khmer OS" panose="02000500000000020004" pitchFamily="2" charset="0"/>
                <a:cs typeface="Khmer OS" panose="02000500000000020004" pitchFamily="2" charset="0"/>
              </a:rPr>
              <a:t>Robotics 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Robotics </a:t>
            </a:r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គឺជាសាខានៃ 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Science </a:t>
            </a:r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និង វិស្វកម្ម ដែលទាក់ទងនឹងការបង្កើតរ៉ូបូត និងឧបករណ៍ឆ្លាតវៃដែលអាចមានចលនា និងអាចទទួលយល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ទិន្នន័យតាម</a:t>
            </a:r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រយះតាម </a:t>
            </a:r>
            <a:r>
              <a:rPr lang="en-US" dirty="0">
                <a:latin typeface="Khmer OS" panose="02000500000000020004" pitchFamily="2" charset="0"/>
                <a:cs typeface="Khmer OS" panose="02000500000000020004" pitchFamily="2" charset="0"/>
              </a:rPr>
              <a:t>Sensor Input 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។ </a:t>
            </a:r>
            <a:endParaRPr lang="en-US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Image result for robotics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239" y="2910545"/>
            <a:ext cx="6517278" cy="367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10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522" y="312313"/>
            <a:ext cx="10018713" cy="885423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Robotics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197737"/>
            <a:ext cx="10018713" cy="3412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ដើម្បីធ្វើរ៉ូបូតទិចត្រូវមានចំណេះដឹងផ្នែក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:</a:t>
            </a:r>
          </a:p>
          <a:p>
            <a:pPr lvl="0"/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វិទ្យាសាស្រ្តកុំព្យូទ័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រ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endParaRPr lang="en-US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lvl="0"/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វិស្វកម្មអគ្គិសនី</a:t>
            </a:r>
            <a:endParaRPr lang="en-US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lvl="0"/>
            <a:r>
              <a:rPr lang="en-US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វិស្វកម្មមេកានិក </a:t>
            </a:r>
            <a:endParaRPr lang="en-US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lvl="0"/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វិស្វកម្មអេឡិចត្រូនិច</a:t>
            </a:r>
            <a:endParaRPr lang="en-US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lvl="0"/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និងផ្នែកផ្សេងៗទៀត ។ </a:t>
            </a:r>
            <a:endParaRPr lang="en-US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10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22089" y="1594884"/>
            <a:ext cx="9280933" cy="110968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RC </a:t>
            </a:r>
            <a:r>
              <a:rPr lang="en-US" sz="2800" dirty="0"/>
              <a:t>Robot </a:t>
            </a:r>
            <a:r>
              <a:rPr lang="km-KH" sz="2800" dirty="0">
                <a:latin typeface="Khmer OS" panose="02000500000000020004" pitchFamily="2" charset="0"/>
                <a:cs typeface="Khmer OS" panose="02000500000000020004" pitchFamily="2" charset="0"/>
              </a:rPr>
              <a:t>គឺជារ៉ូបូត ដែល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រត់តាមការបញ្ជារបស់មនុស្ស ដោយប្រើ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Remote Control 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ជា </a:t>
            </a:r>
            <a:r>
              <a:rPr lang="en-US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Smart Phone .</a:t>
            </a:r>
            <a:r>
              <a:rPr lang="km-KH" sz="28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endParaRPr lang="en-US" sz="28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2090" y="540774"/>
            <a:ext cx="92809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1.Review CR robots 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628" y="2854914"/>
            <a:ext cx="5379378" cy="400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792" y="1035059"/>
            <a:ext cx="2478580" cy="1495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21" y="890394"/>
            <a:ext cx="2106388" cy="16587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61" y="2549175"/>
            <a:ext cx="2143125" cy="21431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678" y="4517927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33" y="4337557"/>
            <a:ext cx="2143125" cy="2143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390" y="1613060"/>
            <a:ext cx="707315" cy="3547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943" y="1542398"/>
            <a:ext cx="707315" cy="3547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44005">
            <a:off x="7716389" y="2672904"/>
            <a:ext cx="947014" cy="4617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681">
            <a:off x="7379273" y="4011540"/>
            <a:ext cx="707315" cy="3547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41927">
            <a:off x="5165737" y="4230448"/>
            <a:ext cx="707315" cy="3547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9" r="29301"/>
          <a:stretch/>
        </p:blipFill>
        <p:spPr>
          <a:xfrm>
            <a:off x="516209" y="977923"/>
            <a:ext cx="1805934" cy="31425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4" t="14694" r="29160" b="46992"/>
          <a:stretch/>
        </p:blipFill>
        <p:spPr>
          <a:xfrm>
            <a:off x="1838433" y="600916"/>
            <a:ext cx="1571223" cy="109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0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1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482381" y="-130169"/>
            <a:ext cx="5462836" cy="5853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38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2060"/>
                </a:solidFill>
                <a:latin typeface="Berlin Sans FB" panose="020E0602020502020306" pitchFamily="34" charset="0"/>
              </a:rPr>
              <a:t>2</a:t>
            </a:r>
            <a:r>
              <a:rPr lang="en-US" sz="3200" dirty="0" smtClean="0">
                <a:solidFill>
                  <a:srgbClr val="002060"/>
                </a:solidFill>
                <a:latin typeface="Berlin Sans FB" panose="020E0602020502020306" pitchFamily="34" charset="0"/>
              </a:rPr>
              <a:t>. </a:t>
            </a:r>
            <a:r>
              <a:rPr lang="en-US" sz="3200" dirty="0">
                <a:solidFill>
                  <a:srgbClr val="002060"/>
                </a:solidFill>
                <a:latin typeface="Berlin Sans FB" panose="020E0602020502020306" pitchFamily="34" charset="0"/>
              </a:rPr>
              <a:t>What is </a:t>
            </a:r>
            <a:r>
              <a:rPr lang="en-US" sz="3200" dirty="0">
                <a:solidFill>
                  <a:srgbClr val="FF0000"/>
                </a:solidFill>
                <a:latin typeface="Berlin Sans FB" panose="020E0602020502020306" pitchFamily="34" charset="0"/>
              </a:rPr>
              <a:t>Line Follower Robot</a:t>
            </a:r>
            <a:r>
              <a:rPr lang="en-US" sz="3200" dirty="0">
                <a:solidFill>
                  <a:srgbClr val="002060"/>
                </a:solidFill>
                <a:latin typeface="Berlin Sans FB" panose="020E0602020502020306" pitchFamily="34" charset="0"/>
              </a:rPr>
              <a:t>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641799" y="3354582"/>
            <a:ext cx="9144000" cy="92524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4003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006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9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0015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4018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8021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2024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6027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m-KH" dirty="0">
                <a:solidFill>
                  <a:srgbClr val="FF0000"/>
                </a:solidFill>
                <a:latin typeface="KlingBold" pitchFamily="2" charset="0"/>
              </a:rPr>
              <a:t>​​​​</a:t>
            </a:r>
            <a:r>
              <a:rPr lang="en-US" dirty="0">
                <a:solidFill>
                  <a:srgbClr val="FF0000"/>
                </a:solidFill>
                <a:latin typeface="KlingBold" pitchFamily="2" charset="0"/>
              </a:rPr>
              <a:t>    </a:t>
            </a:r>
            <a:r>
              <a:rPr lang="en-US" sz="2400" dirty="0">
                <a:solidFill>
                  <a:srgbClr val="FF0000"/>
                </a:solidFill>
                <a:latin typeface="KlingBold" pitchFamily="2" charset="0"/>
              </a:rPr>
              <a:t>Line follower Robot</a:t>
            </a:r>
            <a:r>
              <a:rPr lang="en-US" sz="2400" dirty="0">
                <a:latin typeface="KlingBold" pitchFamily="2" charset="0"/>
              </a:rPr>
              <a:t> </a:t>
            </a:r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គឺជា </a:t>
            </a:r>
            <a:r>
              <a:rPr lang="en-US" dirty="0">
                <a:latin typeface="Khmer OS" panose="02000500000000020004" pitchFamily="2" charset="0"/>
                <a:cs typeface="Khmer OS" panose="02000500000000020004" pitchFamily="2" charset="0"/>
              </a:rPr>
              <a:t>Robot </a:t>
            </a:r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ដែលធ្វើប្រតិបត្តិការដោយខ្លួនឯង និង </a:t>
            </a:r>
            <a:r>
              <a:rPr lang="en-US" dirty="0">
                <a:latin typeface="Khmer OS" panose="02000500000000020004" pitchFamily="2" charset="0"/>
                <a:cs typeface="Khmer OS" panose="02000500000000020004" pitchFamily="2" charset="0"/>
              </a:rPr>
              <a:t>Detect </a:t>
            </a:r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ទៅលើខ្សែបន្ទាត់ដែលត្រូវបានគូស​ នៅលើក្តារពណ៏ សរ រឺ ខ្មៅ​ ដោយប្រើ </a:t>
            </a:r>
            <a:r>
              <a:rPr lang="en-US" sz="2600" dirty="0">
                <a:solidFill>
                  <a:srgbClr val="0070C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sensor</a:t>
            </a:r>
            <a:r>
              <a:rPr lang="en-US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សំ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រាប់ចាប់</a:t>
            </a:r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គំនូសផ្លូវ។</a:t>
            </a:r>
          </a:p>
        </p:txBody>
      </p:sp>
      <p:sp>
        <p:nvSpPr>
          <p:cNvPr id="7" name="Rectangle 6"/>
          <p:cNvSpPr/>
          <p:nvPr/>
        </p:nvSpPr>
        <p:spPr>
          <a:xfrm>
            <a:off x="5463811" y="4752641"/>
            <a:ext cx="1261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m-KH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ប្រភេទ</a:t>
            </a:r>
          </a:p>
          <a:p>
            <a:pPr algn="ctr"/>
            <a:r>
              <a:rPr lang="km-KH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គំនូសផ្លូវ</a:t>
            </a:r>
          </a:p>
        </p:txBody>
      </p:sp>
      <p:sp>
        <p:nvSpPr>
          <p:cNvPr id="9" name="Rectangle 8"/>
          <p:cNvSpPr/>
          <p:nvPr/>
        </p:nvSpPr>
        <p:spPr>
          <a:xfrm>
            <a:off x="2606249" y="6439869"/>
            <a:ext cx="22252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16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ខ្សែពណ៌ខ្មៅលើផ្ទៃស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82428" y="6384724"/>
            <a:ext cx="22317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16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ផ្លូវពណ៌សលើផ្ទៃខ្មៅ</a:t>
            </a:r>
            <a:endParaRPr lang="en-US" sz="16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02" y="719295"/>
            <a:ext cx="3410760" cy="2371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872" y="4452907"/>
            <a:ext cx="3660561" cy="1813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66" y="631067"/>
            <a:ext cx="3969319" cy="2457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Image result for Line Follower robot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25806" y="4279821"/>
            <a:ext cx="2880062" cy="21600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85559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40" y="867876"/>
            <a:ext cx="2203380" cy="122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364" y="784311"/>
            <a:ext cx="1292723" cy="1233471"/>
          </a:xfrm>
          <a:prstGeom prst="rect">
            <a:avLst/>
          </a:prstGeom>
        </p:spPr>
      </p:pic>
      <p:sp>
        <p:nvSpPr>
          <p:cNvPr id="8" name="Plus 7"/>
          <p:cNvSpPr/>
          <p:nvPr/>
        </p:nvSpPr>
        <p:spPr>
          <a:xfrm>
            <a:off x="3701818" y="1311966"/>
            <a:ext cx="538884" cy="384313"/>
          </a:xfrm>
          <a:prstGeom prst="mathPlu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14" y="608159"/>
            <a:ext cx="1495627" cy="1495627"/>
          </a:xfrm>
          <a:prstGeom prst="rect">
            <a:avLst/>
          </a:prstGeom>
        </p:spPr>
      </p:pic>
      <p:sp>
        <p:nvSpPr>
          <p:cNvPr id="10" name="Plus 9"/>
          <p:cNvSpPr/>
          <p:nvPr/>
        </p:nvSpPr>
        <p:spPr>
          <a:xfrm>
            <a:off x="5749580" y="1311966"/>
            <a:ext cx="538884" cy="384313"/>
          </a:xfrm>
          <a:prstGeom prst="mathPlu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Buffalo eye big iron wheel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899" y="729345"/>
            <a:ext cx="1415505" cy="141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heel  n20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9" y="-10048"/>
            <a:ext cx="2882348" cy="288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umper wir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680" y="2291864"/>
            <a:ext cx="1673428" cy="165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5" t="13892" r="62174" b="12197"/>
          <a:stretch/>
        </p:blipFill>
        <p:spPr>
          <a:xfrm rot="5400000">
            <a:off x="4688805" y="2078586"/>
            <a:ext cx="843257" cy="2066904"/>
          </a:xfrm>
          <a:prstGeom prst="rect">
            <a:avLst/>
          </a:prstGeom>
        </p:spPr>
      </p:pic>
      <p:pic>
        <p:nvPicPr>
          <p:cNvPr id="1032" name="Picture 8" descr="Image result for Tracing Car Boxkit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946" y="2363258"/>
            <a:ext cx="1557055" cy="155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852795" y="1998631"/>
            <a:ext cx="1462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Bodoni MT Condensed" panose="02070606080606020203" pitchFamily="18" charset="0"/>
              </a:rPr>
              <a:t>Arduino</a:t>
            </a:r>
            <a:r>
              <a:rPr lang="en-US" dirty="0">
                <a:latin typeface="Bodoni MT Condensed" panose="02070606080606020203" pitchFamily="18" charset="0"/>
              </a:rPr>
              <a:t> Mega2560v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43933" y="1979809"/>
            <a:ext cx="982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doni MT Condensed" panose="02070606080606020203" pitchFamily="18" charset="0"/>
              </a:rPr>
              <a:t>Motor Driver</a:t>
            </a:r>
          </a:p>
          <a:p>
            <a:pPr algn="ctr"/>
            <a:r>
              <a:rPr lang="en-US" dirty="0">
                <a:latin typeface="Bodoni MT Condensed" panose="02070606080606020203" pitchFamily="18" charset="0"/>
              </a:rPr>
              <a:t>L238N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42621" y="1979808"/>
            <a:ext cx="554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doni MT Condensed" panose="02070606080606020203" pitchFamily="18" charset="0"/>
              </a:rPr>
              <a:t>Motor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049636" y="2007979"/>
            <a:ext cx="938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doni MT Condensed" panose="02070606080606020203" pitchFamily="18" charset="0"/>
              </a:rPr>
              <a:t>Wheels N20</a:t>
            </a:r>
          </a:p>
        </p:txBody>
      </p:sp>
      <p:sp>
        <p:nvSpPr>
          <p:cNvPr id="21" name="Plus 20"/>
          <p:cNvSpPr/>
          <p:nvPr/>
        </p:nvSpPr>
        <p:spPr>
          <a:xfrm>
            <a:off x="3403447" y="2926745"/>
            <a:ext cx="538884" cy="384313"/>
          </a:xfrm>
          <a:prstGeom prst="mathPlu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lus 21"/>
          <p:cNvSpPr/>
          <p:nvPr/>
        </p:nvSpPr>
        <p:spPr>
          <a:xfrm>
            <a:off x="9259036" y="1238970"/>
            <a:ext cx="538884" cy="384313"/>
          </a:xfrm>
          <a:prstGeom prst="mathPlu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22"/>
          <p:cNvSpPr/>
          <p:nvPr/>
        </p:nvSpPr>
        <p:spPr>
          <a:xfrm>
            <a:off x="8607342" y="2885553"/>
            <a:ext cx="538884" cy="384313"/>
          </a:xfrm>
          <a:prstGeom prst="mathPlu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lus 23"/>
          <p:cNvSpPr/>
          <p:nvPr/>
        </p:nvSpPr>
        <p:spPr>
          <a:xfrm>
            <a:off x="6242962" y="2898113"/>
            <a:ext cx="538884" cy="384313"/>
          </a:xfrm>
          <a:prstGeom prst="mathPlu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7220348" y="1238972"/>
            <a:ext cx="538884" cy="384313"/>
          </a:xfrm>
          <a:prstGeom prst="mathPlu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iped Right Arrow 11"/>
          <p:cNvSpPr/>
          <p:nvPr/>
        </p:nvSpPr>
        <p:spPr>
          <a:xfrm>
            <a:off x="2292116" y="4817900"/>
            <a:ext cx="2013479" cy="1075307"/>
          </a:xfrm>
          <a:prstGeom prst="stripedRightArrow">
            <a:avLst>
              <a:gd name="adj1" fmla="val 38889"/>
              <a:gd name="adj2" fmla="val 3888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566378" y="2001249"/>
            <a:ext cx="903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doni MT Condensed" panose="02070606080606020203" pitchFamily="18" charset="0"/>
              </a:rPr>
              <a:t>Eyes Wheel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080700" y="3637966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doni MT Condensed" panose="02070606080606020203" pitchFamily="18" charset="0"/>
              </a:rPr>
              <a:t>Jumper Wire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644840" y="3622075"/>
            <a:ext cx="1108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odoni MT Condensed" panose="02070606080606020203" pitchFamily="18" charset="0"/>
              </a:rPr>
              <a:t>Sensor</a:t>
            </a:r>
            <a:r>
              <a:rPr lang="km-KH" dirty="0">
                <a:latin typeface="Bodoni MT Condensed" panose="02070606080606020203" pitchFamily="18" charset="0"/>
              </a:rPr>
              <a:t>​</a:t>
            </a:r>
            <a:r>
              <a:rPr lang="en-US" dirty="0">
                <a:latin typeface="Bodoni MT Condensed" panose="02070606080606020203" pitchFamily="18" charset="0"/>
              </a:rPr>
              <a:t> Board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237099" y="3663766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doni MT Condensed" panose="02070606080606020203" pitchFamily="18" charset="0"/>
              </a:rPr>
              <a:t>Battery 12v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303357" y="3663766"/>
            <a:ext cx="90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doni MT Condensed" panose="02070606080606020203" pitchFamily="18" charset="0"/>
              </a:rPr>
              <a:t>Main Board</a:t>
            </a:r>
          </a:p>
        </p:txBody>
      </p:sp>
      <p:pic>
        <p:nvPicPr>
          <p:cNvPr id="1036" name="Picture 12" descr="https://scontent.fsgn2-2.fna.fbcdn.net/v/t34.0-12/15451409_298772103852687_111477441_n.jpg?oh=1f11caf548be57c6c11c7013460b1f12&amp;oe=586B453C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4" t="9615" r="824" b="19321"/>
          <a:stretch/>
        </p:blipFill>
        <p:spPr bwMode="auto">
          <a:xfrm>
            <a:off x="5902970" y="4061330"/>
            <a:ext cx="3894951" cy="266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10" y="2694315"/>
            <a:ext cx="1666499" cy="839352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537793" y="15589"/>
            <a:ext cx="9143999" cy="5042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35667" y="90318"/>
            <a:ext cx="32415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m-KH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សំភារៈសំរាប់ធ្វើ រ៉ូប៉ូត</a:t>
            </a:r>
            <a:endParaRPr 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8837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1491</TotalTime>
  <Words>1342</Words>
  <Application>Microsoft Office PowerPoint</Application>
  <PresentationFormat>Widescreen</PresentationFormat>
  <Paragraphs>219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60" baseType="lpstr">
      <vt:lpstr>Algerian</vt:lpstr>
      <vt:lpstr>Arial</vt:lpstr>
      <vt:lpstr>Arial Black</vt:lpstr>
      <vt:lpstr>Bauhaus 93</vt:lpstr>
      <vt:lpstr>Berlin Sans FB</vt:lpstr>
      <vt:lpstr>Berlin Sans FB Demi</vt:lpstr>
      <vt:lpstr>Bodoni MT Black</vt:lpstr>
      <vt:lpstr>Bodoni MT Condensed</vt:lpstr>
      <vt:lpstr>Cambria Math</vt:lpstr>
      <vt:lpstr>Corbel</vt:lpstr>
      <vt:lpstr>DaunPenh</vt:lpstr>
      <vt:lpstr>Khmer OS</vt:lpstr>
      <vt:lpstr>Khmer OS Content</vt:lpstr>
      <vt:lpstr>Khmer OS Freehand</vt:lpstr>
      <vt:lpstr>Khmer OS Metal Chrieng</vt:lpstr>
      <vt:lpstr>Khmer OS Muol</vt:lpstr>
      <vt:lpstr>Khmer OS Muol Light</vt:lpstr>
      <vt:lpstr>KlingBold</vt:lpstr>
      <vt:lpstr>Moul</vt:lpstr>
      <vt:lpstr>Verdana</vt:lpstr>
      <vt:lpstr>Wide Latin</vt:lpstr>
      <vt:lpstr>Wingdings</vt:lpstr>
      <vt:lpstr>Parallax</vt:lpstr>
      <vt:lpstr>សាកលវិទ្យាល័យ​ ភូមិន្ទភ្នំពេញ មហាវិទ្យាល័យវិទ្យាសាស្រ្ត ដេប៉ាតតឺម៉ង់កុំព្យូទ័រ   </vt:lpstr>
      <vt:lpstr>PowerPoint Presentation</vt:lpstr>
      <vt:lpstr>PowerPoint Presentation</vt:lpstr>
      <vt:lpstr>Robotics</vt:lpstr>
      <vt:lpstr>Robotics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សាកលវិទ្យាល័យ​ ភូមិន្ទភ្នំពេញ</dc:title>
  <dc:creator>Molida Loeung</dc:creator>
  <cp:lastModifiedBy>Windows User</cp:lastModifiedBy>
  <cp:revision>204</cp:revision>
  <dcterms:created xsi:type="dcterms:W3CDTF">2017-04-21T02:24:55Z</dcterms:created>
  <dcterms:modified xsi:type="dcterms:W3CDTF">2021-05-02T06:10:55Z</dcterms:modified>
</cp:coreProperties>
</file>